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0000000000000000000"/>
      <p:regular r:id="rId10"/>
    </p:embeddedFont>
    <p:embeddedFont>
      <p:font typeface="Raleway Bold" charset="1" panose="00000000000000000000"/>
      <p:regular r:id="rId11"/>
    </p:embeddedFont>
    <p:embeddedFont>
      <p:font typeface="Raleway Italics" charset="1" panose="00000000000000000000"/>
      <p:regular r:id="rId12"/>
    </p:embeddedFont>
    <p:embeddedFont>
      <p:font typeface="Raleway Bold Italics" charset="1" panose="00000000000000000000"/>
      <p:regular r:id="rId13"/>
    </p:embeddedFont>
    <p:embeddedFont>
      <p:font typeface="Raleway Thin" charset="1" panose="00000000000000000000"/>
      <p:regular r:id="rId14"/>
    </p:embeddedFont>
    <p:embeddedFont>
      <p:font typeface="Raleway Thin Italics" charset="1" panose="00000000000000000000"/>
      <p:regular r:id="rId15"/>
    </p:embeddedFont>
    <p:embeddedFont>
      <p:font typeface="Raleway Extra-Light" charset="1" panose="00000000000000000000"/>
      <p:regular r:id="rId16"/>
    </p:embeddedFont>
    <p:embeddedFont>
      <p:font typeface="Raleway Extra-Light Italics" charset="1" panose="00000000000000000000"/>
      <p:regular r:id="rId17"/>
    </p:embeddedFont>
    <p:embeddedFont>
      <p:font typeface="Raleway Light" charset="1" panose="00000000000000000000"/>
      <p:regular r:id="rId18"/>
    </p:embeddedFont>
    <p:embeddedFont>
      <p:font typeface="Raleway Light Italics" charset="1" panose="00000000000000000000"/>
      <p:regular r:id="rId19"/>
    </p:embeddedFont>
    <p:embeddedFont>
      <p:font typeface="Raleway Medium" charset="1" panose="00000000000000000000"/>
      <p:regular r:id="rId20"/>
    </p:embeddedFont>
    <p:embeddedFont>
      <p:font typeface="Raleway Medium Italics" charset="1" panose="00000000000000000000"/>
      <p:regular r:id="rId21"/>
    </p:embeddedFont>
    <p:embeddedFont>
      <p:font typeface="Raleway Semi-Bold" charset="1" panose="00000000000000000000"/>
      <p:regular r:id="rId22"/>
    </p:embeddedFont>
    <p:embeddedFont>
      <p:font typeface="Raleway Semi-Bold Italics" charset="1" panose="00000000000000000000"/>
      <p:regular r:id="rId23"/>
    </p:embeddedFont>
    <p:embeddedFont>
      <p:font typeface="Raleway Ultra-Bold" charset="1" panose="00000000000000000000"/>
      <p:regular r:id="rId24"/>
    </p:embeddedFont>
    <p:embeddedFont>
      <p:font typeface="Raleway Ultra-Bold Italics" charset="1" panose="00000000000000000000"/>
      <p:regular r:id="rId25"/>
    </p:embeddedFont>
    <p:embeddedFont>
      <p:font typeface="Raleway Heavy" charset="1" panose="00000000000000000000"/>
      <p:regular r:id="rId26"/>
    </p:embeddedFont>
    <p:embeddedFont>
      <p:font typeface="Raleway Heavy Italics" charset="1" panose="000000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
      <p:font typeface="Lato" charset="1" panose="020F0502020204030203"/>
      <p:regular r:id="rId34"/>
    </p:embeddedFont>
    <p:embeddedFont>
      <p:font typeface="Lato Bold" charset="1" panose="020F0502020204030203"/>
      <p:regular r:id="rId35"/>
    </p:embeddedFont>
    <p:embeddedFont>
      <p:font typeface="Lato Italics" charset="1" panose="020F0502020204030203"/>
      <p:regular r:id="rId36"/>
    </p:embeddedFont>
    <p:embeddedFont>
      <p:font typeface="Lato Bold Italics" charset="1" panose="020F0502020204030203"/>
      <p:regular r:id="rId37"/>
    </p:embeddedFont>
    <p:embeddedFont>
      <p:font typeface="Lato Thin" charset="1" panose="020F0502020204030203"/>
      <p:regular r:id="rId38"/>
    </p:embeddedFont>
    <p:embeddedFont>
      <p:font typeface="Lato Thin Italics" charset="1" panose="020F0502020204030203"/>
      <p:regular r:id="rId39"/>
    </p:embeddedFont>
    <p:embeddedFont>
      <p:font typeface="Lato Light" charset="1" panose="020F0502020204030203"/>
      <p:regular r:id="rId40"/>
    </p:embeddedFont>
    <p:embeddedFont>
      <p:font typeface="Lato Light Italics" charset="1" panose="020F0502020204030203"/>
      <p:regular r:id="rId41"/>
    </p:embeddedFont>
    <p:embeddedFont>
      <p:font typeface="Lato Heavy" charset="1" panose="020F0502020204030203"/>
      <p:regular r:id="rId42"/>
    </p:embeddedFont>
    <p:embeddedFont>
      <p:font typeface="Lato Heavy Italics" charset="1" panose="020F05020202040302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FFFFFF"/>
            </a:solidFill>
          </p:spPr>
        </p:sp>
      </p:grpSp>
      <p:sp>
        <p:nvSpPr>
          <p:cNvPr name="Freeform 4" id="4"/>
          <p:cNvSpPr/>
          <p:nvPr/>
        </p:nvSpPr>
        <p:spPr>
          <a:xfrm flipH="false" flipV="false" rot="0">
            <a:off x="1547325" y="1669258"/>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5437924" y="5522971"/>
            <a:ext cx="3251442" cy="3251429"/>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7114" t="0" r="-39845" b="0"/>
              </a:stretch>
            </a:blipFill>
          </p:spPr>
        </p:sp>
      </p:grpSp>
      <p:grpSp>
        <p:nvGrpSpPr>
          <p:cNvPr name="Group 8" id="8"/>
          <p:cNvGrpSpPr>
            <a:grpSpLocks noChangeAspect="true"/>
          </p:cNvGrpSpPr>
          <p:nvPr/>
        </p:nvGrpSpPr>
        <p:grpSpPr>
          <a:xfrm rot="0">
            <a:off x="1028700" y="5522971"/>
            <a:ext cx="3251442" cy="325142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61722" r="0" b="-60706"/>
              </a:stretch>
            </a:blipFill>
          </p:spPr>
        </p:sp>
      </p:grpSp>
      <p:grpSp>
        <p:nvGrpSpPr>
          <p:cNvPr name="Group 10" id="10"/>
          <p:cNvGrpSpPr>
            <a:grpSpLocks noChangeAspect="true"/>
          </p:cNvGrpSpPr>
          <p:nvPr/>
        </p:nvGrpSpPr>
        <p:grpSpPr>
          <a:xfrm rot="0">
            <a:off x="9642754" y="5522971"/>
            <a:ext cx="3251442" cy="3251429"/>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2005" r="0" b="-12005"/>
              </a:stretch>
            </a:blipFill>
          </p:spPr>
        </p:sp>
      </p:grpSp>
      <p:grpSp>
        <p:nvGrpSpPr>
          <p:cNvPr name="Group 12" id="12"/>
          <p:cNvGrpSpPr>
            <a:grpSpLocks noChangeAspect="true"/>
          </p:cNvGrpSpPr>
          <p:nvPr/>
        </p:nvGrpSpPr>
        <p:grpSpPr>
          <a:xfrm rot="0">
            <a:off x="13846695" y="5522971"/>
            <a:ext cx="3251442" cy="325142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name="TextBox 14" id="14"/>
          <p:cNvSpPr txBox="true"/>
          <p:nvPr/>
        </p:nvSpPr>
        <p:spPr>
          <a:xfrm rot="0">
            <a:off x="1422548" y="2205443"/>
            <a:ext cx="15442904" cy="2009775"/>
          </a:xfrm>
          <a:prstGeom prst="rect">
            <a:avLst/>
          </a:prstGeom>
        </p:spPr>
        <p:txBody>
          <a:bodyPr anchor="t" rtlCol="false" tIns="0" lIns="0" bIns="0" rIns="0">
            <a:spAutoFit/>
          </a:bodyPr>
          <a:lstStyle/>
          <a:p>
            <a:pPr>
              <a:lnSpc>
                <a:spcPts val="10080"/>
              </a:lnSpc>
            </a:pPr>
            <a:r>
              <a:rPr lang="en-US" sz="8400">
                <a:solidFill>
                  <a:srgbClr val="1A1A1A"/>
                </a:solidFill>
                <a:latin typeface="Raleway Bold"/>
              </a:rPr>
              <a:t>SQLIADS </a:t>
            </a:r>
          </a:p>
          <a:p>
            <a:pPr algn="l">
              <a:lnSpc>
                <a:spcPts val="5760"/>
              </a:lnSpc>
            </a:pPr>
            <a:r>
              <a:rPr lang="en-US" sz="4800">
                <a:solidFill>
                  <a:srgbClr val="1A1A1A"/>
                </a:solidFill>
                <a:latin typeface="Raleway Bold"/>
              </a:rPr>
              <a:t>SQL Injection Attack and Detection System using ML</a:t>
            </a:r>
          </a:p>
        </p:txBody>
      </p:sp>
      <p:sp>
        <p:nvSpPr>
          <p:cNvPr name="TextBox 15" id="15"/>
          <p:cNvSpPr txBox="true"/>
          <p:nvPr/>
        </p:nvSpPr>
        <p:spPr>
          <a:xfrm rot="0">
            <a:off x="13903845" y="8810625"/>
            <a:ext cx="3509422"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Likhitha</a:t>
            </a:r>
          </a:p>
          <a:p>
            <a:pPr algn="ctr">
              <a:lnSpc>
                <a:spcPts val="3600"/>
              </a:lnSpc>
            </a:pPr>
            <a:r>
              <a:rPr lang="en-US" sz="3000">
                <a:solidFill>
                  <a:srgbClr val="000000"/>
                </a:solidFill>
                <a:latin typeface="Lato"/>
              </a:rPr>
              <a:t>(2020BCS0087)</a:t>
            </a:r>
          </a:p>
        </p:txBody>
      </p:sp>
      <p:sp>
        <p:nvSpPr>
          <p:cNvPr name="TextBox 16" id="16"/>
          <p:cNvSpPr txBox="true"/>
          <p:nvPr/>
        </p:nvSpPr>
        <p:spPr>
          <a:xfrm rot="0">
            <a:off x="9101136" y="4338531"/>
            <a:ext cx="7586119" cy="614469"/>
          </a:xfrm>
          <a:prstGeom prst="rect">
            <a:avLst/>
          </a:prstGeom>
        </p:spPr>
        <p:txBody>
          <a:bodyPr anchor="t" rtlCol="false" tIns="0" lIns="0" bIns="0" rIns="0">
            <a:spAutoFit/>
          </a:bodyPr>
          <a:lstStyle/>
          <a:p>
            <a:pPr algn="ctr">
              <a:lnSpc>
                <a:spcPts val="4849"/>
              </a:lnSpc>
              <a:spcBef>
                <a:spcPct val="0"/>
              </a:spcBef>
            </a:pPr>
            <a:r>
              <a:rPr lang="en-US" sz="4041">
                <a:solidFill>
                  <a:srgbClr val="000000"/>
                </a:solidFill>
                <a:latin typeface="Raleway Bold"/>
              </a:rPr>
              <a:t>Guided By- Dr. E. Silmabarasan</a:t>
            </a:r>
          </a:p>
        </p:txBody>
      </p:sp>
      <p:sp>
        <p:nvSpPr>
          <p:cNvPr name="TextBox 17" id="17"/>
          <p:cNvSpPr txBox="true"/>
          <p:nvPr/>
        </p:nvSpPr>
        <p:spPr>
          <a:xfrm rot="0">
            <a:off x="5334037" y="8850599"/>
            <a:ext cx="3459215" cy="13811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Harsh Raj</a:t>
            </a:r>
            <a:r>
              <a:rPr lang="en-US" sz="3000">
                <a:solidFill>
                  <a:srgbClr val="000000"/>
                </a:solidFill>
                <a:latin typeface="Lato"/>
              </a:rPr>
              <a:t> </a:t>
            </a:r>
          </a:p>
          <a:p>
            <a:pPr algn="ctr">
              <a:lnSpc>
                <a:spcPts val="3600"/>
              </a:lnSpc>
            </a:pPr>
            <a:r>
              <a:rPr lang="en-US" sz="3000">
                <a:solidFill>
                  <a:srgbClr val="000000"/>
                </a:solidFill>
                <a:latin typeface="Lato"/>
              </a:rPr>
              <a:t>(2020BCS0119)</a:t>
            </a:r>
          </a:p>
          <a:p>
            <a:pPr algn="ctr">
              <a:lnSpc>
                <a:spcPts val="3600"/>
              </a:lnSpc>
            </a:pPr>
          </a:p>
        </p:txBody>
      </p:sp>
      <p:sp>
        <p:nvSpPr>
          <p:cNvPr name="TextBox 18" id="18"/>
          <p:cNvSpPr txBox="true"/>
          <p:nvPr/>
        </p:nvSpPr>
        <p:spPr>
          <a:xfrm rot="0">
            <a:off x="501752" y="8850599"/>
            <a:ext cx="4305337"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Harsh Gupta</a:t>
            </a:r>
          </a:p>
          <a:p>
            <a:pPr algn="ctr">
              <a:lnSpc>
                <a:spcPts val="3600"/>
              </a:lnSpc>
            </a:pPr>
            <a:r>
              <a:rPr lang="en-US" sz="3000">
                <a:solidFill>
                  <a:srgbClr val="000000"/>
                </a:solidFill>
                <a:latin typeface="Lato"/>
              </a:rPr>
              <a:t>(2020BCS0187)</a:t>
            </a:r>
          </a:p>
        </p:txBody>
      </p:sp>
      <p:sp>
        <p:nvSpPr>
          <p:cNvPr name="TextBox 19" id="19"/>
          <p:cNvSpPr txBox="true"/>
          <p:nvPr/>
        </p:nvSpPr>
        <p:spPr>
          <a:xfrm rot="0">
            <a:off x="9395270" y="8850599"/>
            <a:ext cx="3272434"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Harish Vishwa</a:t>
            </a:r>
          </a:p>
          <a:p>
            <a:pPr algn="ctr">
              <a:lnSpc>
                <a:spcPts val="3600"/>
              </a:lnSpc>
            </a:pPr>
            <a:r>
              <a:rPr lang="en-US" sz="3000">
                <a:solidFill>
                  <a:srgbClr val="000000"/>
                </a:solidFill>
                <a:latin typeface="Lato"/>
              </a:rPr>
              <a:t> (2020BCS0117)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graphicFrame>
        <p:nvGraphicFramePr>
          <p:cNvPr name="Table 6" id="6"/>
          <p:cNvGraphicFramePr>
            <a:graphicFrameLocks noGrp="true"/>
          </p:cNvGraphicFramePr>
          <p:nvPr/>
        </p:nvGraphicFramePr>
        <p:xfrm>
          <a:off x="829706" y="3006353"/>
          <a:ext cx="8314294" cy="3048000"/>
        </p:xfrm>
        <a:graphic>
          <a:graphicData uri="http://schemas.openxmlformats.org/drawingml/2006/table">
            <a:tbl>
              <a:tblPr/>
              <a:tblGrid>
                <a:gridCol w="1393156"/>
                <a:gridCol w="1765256"/>
                <a:gridCol w="2217554"/>
                <a:gridCol w="2938327"/>
              </a:tblGrid>
              <a:tr h="1186405">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Training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Testing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519">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94.025%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2min 35sec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1min 10sec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076">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46min 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3.35sec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8" id="8"/>
          <p:cNvSpPr txBox="true"/>
          <p:nvPr/>
        </p:nvSpPr>
        <p:spPr>
          <a:xfrm rot="0">
            <a:off x="2589072" y="6252747"/>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Webapp Dataset</a:t>
            </a:r>
          </a:p>
        </p:txBody>
      </p:sp>
      <p:sp>
        <p:nvSpPr>
          <p:cNvPr name="TextBox 9" id="9"/>
          <p:cNvSpPr txBox="true"/>
          <p:nvPr/>
        </p:nvSpPr>
        <p:spPr>
          <a:xfrm rot="0">
            <a:off x="10863977" y="9699168"/>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Confusion Matrix</a:t>
            </a:r>
          </a:p>
        </p:txBody>
      </p:sp>
      <p:graphicFrame>
        <p:nvGraphicFramePr>
          <p:cNvPr name="Table 10" id="10"/>
          <p:cNvGraphicFramePr>
            <a:graphicFrameLocks noGrp="true"/>
          </p:cNvGraphicFramePr>
          <p:nvPr/>
        </p:nvGraphicFramePr>
        <p:xfrm>
          <a:off x="9267511" y="5824194"/>
          <a:ext cx="8270119" cy="3693998"/>
        </p:xfrm>
        <a:graphic>
          <a:graphicData uri="http://schemas.openxmlformats.org/drawingml/2006/table">
            <a:tbl>
              <a:tblPr/>
              <a:tblGrid>
                <a:gridCol w="1584717"/>
                <a:gridCol w="1668728"/>
                <a:gridCol w="1687535"/>
                <a:gridCol w="1615160"/>
                <a:gridCol w="1713979"/>
              </a:tblGrid>
              <a:tr h="1337900">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905">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9134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866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7193">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9501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804407"/>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6" id="6"/>
          <p:cNvSpPr txBox="true"/>
          <p:nvPr/>
        </p:nvSpPr>
        <p:spPr>
          <a:xfrm rot="0">
            <a:off x="1547025" y="2019884"/>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7" id="7"/>
          <p:cNvSpPr txBox="true"/>
          <p:nvPr/>
        </p:nvSpPr>
        <p:spPr>
          <a:xfrm rot="0">
            <a:off x="2061413" y="6252749"/>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Dataiphy Dataset</a:t>
            </a:r>
          </a:p>
        </p:txBody>
      </p:sp>
      <p:sp>
        <p:nvSpPr>
          <p:cNvPr name="TextBox 8" id="8"/>
          <p:cNvSpPr txBox="true"/>
          <p:nvPr/>
        </p:nvSpPr>
        <p:spPr>
          <a:xfrm rot="0">
            <a:off x="10819689" y="9673095"/>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Confusion Matrix</a:t>
            </a:r>
          </a:p>
        </p:txBody>
      </p:sp>
      <p:graphicFrame>
        <p:nvGraphicFramePr>
          <p:cNvPr name="Table 9" id="9"/>
          <p:cNvGraphicFramePr>
            <a:graphicFrameLocks noGrp="true"/>
          </p:cNvGraphicFramePr>
          <p:nvPr/>
        </p:nvGraphicFramePr>
        <p:xfrm>
          <a:off x="9144000" y="5831844"/>
          <a:ext cx="8400488" cy="3727566"/>
        </p:xfrm>
        <a:graphic>
          <a:graphicData uri="http://schemas.openxmlformats.org/drawingml/2006/table">
            <a:tbl>
              <a:tblPr/>
              <a:tblGrid>
                <a:gridCol w="1706330"/>
                <a:gridCol w="1629453"/>
                <a:gridCol w="1710804"/>
                <a:gridCol w="1630946"/>
                <a:gridCol w="1722954"/>
              </a:tblGrid>
              <a:tr h="1371689">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794">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9266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774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7083">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615197" y="3067634"/>
          <a:ext cx="8314294" cy="3048000"/>
        </p:xfrm>
        <a:graphic>
          <a:graphicData uri="http://schemas.openxmlformats.org/drawingml/2006/table">
            <a:tbl>
              <a:tblPr/>
              <a:tblGrid>
                <a:gridCol w="1393156"/>
                <a:gridCol w="1765256"/>
                <a:gridCol w="2217554"/>
                <a:gridCol w="2938327"/>
              </a:tblGrid>
              <a:tr h="1186405">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Training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Testing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519">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95.19%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2min 11sec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1min 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076">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97.28%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41min 23sec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2.95sec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solidFill>
              <a:srgbClr val="E9EDEE"/>
            </a:solidFill>
          </p:spPr>
        </p:sp>
      </p:grpSp>
      <p:sp>
        <p:nvSpPr>
          <p:cNvPr name="Freeform 4" id="4"/>
          <p:cNvSpPr/>
          <p:nvPr/>
        </p:nvSpPr>
        <p:spPr>
          <a:xfrm flipH="false" flipV="false" rot="0">
            <a:off x="622425" y="468395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18225" y="3975504"/>
            <a:ext cx="7907550" cy="1590675"/>
          </a:xfrm>
          <a:prstGeom prst="rect">
            <a:avLst/>
          </a:prstGeom>
        </p:spPr>
        <p:txBody>
          <a:bodyPr anchor="t" rtlCol="false" tIns="0" lIns="0" bIns="0" rIns="0">
            <a:spAutoFit/>
          </a:bodyPr>
          <a:lstStyle/>
          <a:p>
            <a:pPr>
              <a:lnSpc>
                <a:spcPts val="6239"/>
              </a:lnSpc>
            </a:pPr>
          </a:p>
          <a:p>
            <a:pPr algn="l">
              <a:lnSpc>
                <a:spcPts val="6240"/>
              </a:lnSpc>
            </a:pPr>
            <a:r>
              <a:rPr lang="en-US" sz="5200">
                <a:solidFill>
                  <a:srgbClr val="1A1A1A"/>
                </a:solidFill>
                <a:latin typeface="Raleway Bold"/>
              </a:rPr>
              <a:t>Problem Statement</a:t>
            </a:r>
          </a:p>
        </p:txBody>
      </p:sp>
      <p:sp>
        <p:nvSpPr>
          <p:cNvPr name="Freeform 6" id="6"/>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7" id="7"/>
          <p:cNvSpPr txBox="true"/>
          <p:nvPr/>
        </p:nvSpPr>
        <p:spPr>
          <a:xfrm rot="0">
            <a:off x="9396663" y="6431686"/>
            <a:ext cx="8671636" cy="1381125"/>
          </a:xfrm>
          <a:prstGeom prst="rect">
            <a:avLst/>
          </a:prstGeom>
        </p:spPr>
        <p:txBody>
          <a:bodyPr anchor="t" rtlCol="false" tIns="0" lIns="0" bIns="0" rIns="0">
            <a:spAutoFit/>
          </a:bodyPr>
          <a:lstStyle/>
          <a:p>
            <a:pPr>
              <a:lnSpc>
                <a:spcPts val="3600"/>
              </a:lnSpc>
            </a:pPr>
          </a:p>
          <a:p>
            <a:pPr marL="647700" indent="-323850" lvl="1">
              <a:lnSpc>
                <a:spcPts val="3600"/>
              </a:lnSpc>
              <a:buFont typeface="Arial"/>
              <a:buChar char="•"/>
            </a:pPr>
            <a:r>
              <a:rPr lang="en-US" sz="3000">
                <a:solidFill>
                  <a:srgbClr val="1A1A1A"/>
                </a:solidFill>
                <a:latin typeface="Raleway Bold"/>
              </a:rPr>
              <a:t>To find a trade-off balance between training efficiency and testing time.</a:t>
            </a:r>
          </a:p>
        </p:txBody>
      </p:sp>
      <p:sp>
        <p:nvSpPr>
          <p:cNvPr name="TextBox 8" id="8"/>
          <p:cNvSpPr txBox="true"/>
          <p:nvPr/>
        </p:nvSpPr>
        <p:spPr>
          <a:xfrm rot="0">
            <a:off x="9396663" y="3556404"/>
            <a:ext cx="8571742" cy="4667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1A1A1A"/>
                </a:solidFill>
                <a:latin typeface="Raleway Bold"/>
              </a:rPr>
              <a:t>To detect and prevent SQL Injection attack.</a:t>
            </a:r>
          </a:p>
        </p:txBody>
      </p:sp>
      <p:sp>
        <p:nvSpPr>
          <p:cNvPr name="TextBox 9" id="9"/>
          <p:cNvSpPr txBox="true"/>
          <p:nvPr/>
        </p:nvSpPr>
        <p:spPr>
          <a:xfrm rot="0">
            <a:off x="9396663" y="4739303"/>
            <a:ext cx="8891337" cy="13811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1A1A1A"/>
                </a:solidFill>
                <a:latin typeface="Raleway Bold"/>
              </a:rPr>
              <a:t>To analyze and conclude which ML model can be used to detect SQLI with the best precision.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758300" y="204428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Freeform 6" id="6"/>
          <p:cNvSpPr/>
          <p:nvPr/>
        </p:nvSpPr>
        <p:spPr>
          <a:xfrm flipH="false" flipV="false" rot="0">
            <a:off x="608492" y="3202735"/>
            <a:ext cx="17071016" cy="6578793"/>
          </a:xfrm>
          <a:custGeom>
            <a:avLst/>
            <a:gdLst/>
            <a:ahLst/>
            <a:cxnLst/>
            <a:rect r="r" b="b" t="t" l="l"/>
            <a:pathLst>
              <a:path h="6578793" w="17071016">
                <a:moveTo>
                  <a:pt x="0" y="0"/>
                </a:moveTo>
                <a:lnTo>
                  <a:pt x="17071016" y="0"/>
                </a:lnTo>
                <a:lnTo>
                  <a:pt x="17071016" y="6578793"/>
                </a:lnTo>
                <a:lnTo>
                  <a:pt x="0" y="6578793"/>
                </a:lnTo>
                <a:lnTo>
                  <a:pt x="0" y="0"/>
                </a:lnTo>
                <a:close/>
              </a:path>
            </a:pathLst>
          </a:custGeom>
          <a:blipFill>
            <a:blip r:embed="rId5"/>
            <a:stretch>
              <a:fillRect l="0" t="0" r="0" b="0"/>
            </a:stretch>
          </a:blipFill>
        </p:spPr>
      </p:sp>
      <p:sp>
        <p:nvSpPr>
          <p:cNvPr name="TextBox 7" id="7"/>
          <p:cNvSpPr txBox="true"/>
          <p:nvPr/>
        </p:nvSpPr>
        <p:spPr>
          <a:xfrm rot="0">
            <a:off x="758300" y="2230529"/>
            <a:ext cx="15193950" cy="1428750"/>
          </a:xfrm>
          <a:prstGeom prst="rect">
            <a:avLst/>
          </a:prstGeom>
        </p:spPr>
        <p:txBody>
          <a:bodyPr anchor="t" rtlCol="false" tIns="0" lIns="0" bIns="0" rIns="0">
            <a:spAutoFit/>
          </a:bodyPr>
          <a:lstStyle/>
          <a:p>
            <a:pPr>
              <a:lnSpc>
                <a:spcPts val="5616"/>
              </a:lnSpc>
            </a:pPr>
            <a:r>
              <a:rPr lang="en-US" sz="4680">
                <a:solidFill>
                  <a:srgbClr val="1A1A1A"/>
                </a:solidFill>
                <a:latin typeface="Raleway Bold"/>
              </a:rPr>
              <a:t>Architecture</a:t>
            </a:r>
          </a:p>
          <a:p>
            <a:pPr algn="l">
              <a:lnSpc>
                <a:spcPts val="561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solidFill>
              <a:srgbClr val="E9EDEE"/>
            </a:solidFill>
          </p:spPr>
        </p:sp>
      </p:grpSp>
      <p:sp>
        <p:nvSpPr>
          <p:cNvPr name="Freeform 4" id="4"/>
          <p:cNvSpPr/>
          <p:nvPr/>
        </p:nvSpPr>
        <p:spPr>
          <a:xfrm flipH="false" flipV="false" rot="0">
            <a:off x="622425" y="446915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22425" y="4738687"/>
            <a:ext cx="790755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Conclusion</a:t>
            </a:r>
          </a:p>
        </p:txBody>
      </p:sp>
      <p:sp>
        <p:nvSpPr>
          <p:cNvPr name="TextBox 6" id="6"/>
          <p:cNvSpPr txBox="true"/>
          <p:nvPr/>
        </p:nvSpPr>
        <p:spPr>
          <a:xfrm rot="0">
            <a:off x="9739860" y="1719262"/>
            <a:ext cx="8184295" cy="7505700"/>
          </a:xfrm>
          <a:prstGeom prst="rect">
            <a:avLst/>
          </a:prstGeom>
        </p:spPr>
        <p:txBody>
          <a:bodyPr anchor="t" rtlCol="false" tIns="0" lIns="0" bIns="0" rIns="0">
            <a:spAutoFit/>
          </a:bodyPr>
          <a:lstStyle/>
          <a:p>
            <a:pPr>
              <a:lnSpc>
                <a:spcPts val="4950"/>
              </a:lnSpc>
            </a:pPr>
            <a:r>
              <a:rPr lang="en-US" sz="3000">
                <a:solidFill>
                  <a:srgbClr val="000000"/>
                </a:solidFill>
                <a:latin typeface="Raleway Bold"/>
              </a:rPr>
              <a:t>We've acknowledged that SQL poses a significant threat to web platforms. To counteract these threats effectively, we're turning to machine learning models like SVM and ANN. </a:t>
            </a:r>
          </a:p>
          <a:p>
            <a:pPr>
              <a:lnSpc>
                <a:spcPts val="4950"/>
              </a:lnSpc>
            </a:pPr>
          </a:p>
          <a:p>
            <a:pPr>
              <a:lnSpc>
                <a:spcPts val="4950"/>
              </a:lnSpc>
            </a:pPr>
            <a:r>
              <a:rPr lang="en-US" sz="3000">
                <a:solidFill>
                  <a:srgbClr val="000000"/>
                </a:solidFill>
                <a:latin typeface="Raleway Bold"/>
              </a:rPr>
              <a:t>Our aim to make a model which has high accuracy, less training time and fast testing.</a:t>
            </a:r>
          </a:p>
          <a:p>
            <a:pPr>
              <a:lnSpc>
                <a:spcPts val="4950"/>
              </a:lnSpc>
            </a:pPr>
            <a:r>
              <a:rPr lang="en-US" sz="3000">
                <a:solidFill>
                  <a:srgbClr val="000000"/>
                </a:solidFill>
                <a:latin typeface="Raleway Bold"/>
              </a:rPr>
              <a:t>ensuring that web applications remain fast and secure. To achieve this, we're working on creating a  model with high accuracy that trains quickly and detects threats rapidly.</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67944" y="4821770"/>
            <a:ext cx="4404782" cy="1767285"/>
            <a:chOff x="0" y="0"/>
            <a:chExt cx="5018200" cy="2013400"/>
          </a:xfrm>
        </p:grpSpPr>
        <p:sp>
          <p:nvSpPr>
            <p:cNvPr name="Freeform 3" id="3"/>
            <p:cNvSpPr/>
            <p:nvPr/>
          </p:nvSpPr>
          <p:spPr>
            <a:xfrm flipH="false" flipV="false" rot="0">
              <a:off x="12700" y="12700"/>
              <a:ext cx="4992878" cy="1988058"/>
            </a:xfrm>
            <a:custGeom>
              <a:avLst/>
              <a:gdLst/>
              <a:ahLst/>
              <a:cxnLst/>
              <a:rect r="r" b="b" t="t" l="l"/>
              <a:pathLst>
                <a:path h="1988058" w="4992878">
                  <a:moveTo>
                    <a:pt x="0" y="0"/>
                  </a:moveTo>
                  <a:lnTo>
                    <a:pt x="3991229" y="0"/>
                  </a:lnTo>
                  <a:lnTo>
                    <a:pt x="4992878" y="994029"/>
                  </a:lnTo>
                  <a:lnTo>
                    <a:pt x="3991229" y="1988058"/>
                  </a:lnTo>
                  <a:lnTo>
                    <a:pt x="0" y="1988058"/>
                  </a:lnTo>
                  <a:close/>
                </a:path>
              </a:pathLst>
            </a:custGeom>
            <a:solidFill>
              <a:srgbClr val="1A9988"/>
            </a:solidFill>
          </p:spPr>
        </p:sp>
        <p:sp>
          <p:nvSpPr>
            <p:cNvPr name="Freeform 4" id="4"/>
            <p:cNvSpPr/>
            <p:nvPr/>
          </p:nvSpPr>
          <p:spPr>
            <a:xfrm flipH="false" flipV="false" rot="0">
              <a:off x="0" y="0"/>
              <a:ext cx="5018278" cy="2013458"/>
            </a:xfrm>
            <a:custGeom>
              <a:avLst/>
              <a:gdLst/>
              <a:ahLst/>
              <a:cxnLst/>
              <a:rect r="r" b="b" t="t" l="l"/>
              <a:pathLst>
                <a:path h="2013458" w="5018278">
                  <a:moveTo>
                    <a:pt x="12700" y="0"/>
                  </a:moveTo>
                  <a:lnTo>
                    <a:pt x="4003929" y="0"/>
                  </a:lnTo>
                  <a:cubicBezTo>
                    <a:pt x="4007231" y="0"/>
                    <a:pt x="4010533" y="1270"/>
                    <a:pt x="4012819" y="3683"/>
                  </a:cubicBezTo>
                  <a:lnTo>
                    <a:pt x="5014468" y="997712"/>
                  </a:lnTo>
                  <a:cubicBezTo>
                    <a:pt x="5016881" y="1000125"/>
                    <a:pt x="5018278" y="1003300"/>
                    <a:pt x="5018278" y="1006729"/>
                  </a:cubicBezTo>
                  <a:cubicBezTo>
                    <a:pt x="5018278" y="1010158"/>
                    <a:pt x="5016881" y="1013333"/>
                    <a:pt x="5014468" y="1015746"/>
                  </a:cubicBezTo>
                  <a:lnTo>
                    <a:pt x="4012819" y="2009775"/>
                  </a:lnTo>
                  <a:cubicBezTo>
                    <a:pt x="4010406" y="2012188"/>
                    <a:pt x="4007231" y="2013458"/>
                    <a:pt x="4003929" y="2013458"/>
                  </a:cubicBezTo>
                  <a:lnTo>
                    <a:pt x="12700" y="2013458"/>
                  </a:lnTo>
                  <a:cubicBezTo>
                    <a:pt x="5715" y="2013458"/>
                    <a:pt x="0" y="2007743"/>
                    <a:pt x="0" y="2000758"/>
                  </a:cubicBezTo>
                  <a:lnTo>
                    <a:pt x="0" y="12700"/>
                  </a:lnTo>
                  <a:cubicBezTo>
                    <a:pt x="0" y="5715"/>
                    <a:pt x="5715" y="0"/>
                    <a:pt x="12700" y="0"/>
                  </a:cubicBezTo>
                  <a:moveTo>
                    <a:pt x="12700" y="25400"/>
                  </a:moveTo>
                  <a:lnTo>
                    <a:pt x="12700" y="12700"/>
                  </a:lnTo>
                  <a:lnTo>
                    <a:pt x="25400" y="12700"/>
                  </a:lnTo>
                  <a:lnTo>
                    <a:pt x="25400" y="2000758"/>
                  </a:lnTo>
                  <a:lnTo>
                    <a:pt x="12700" y="2000758"/>
                  </a:lnTo>
                  <a:lnTo>
                    <a:pt x="12700" y="1988058"/>
                  </a:lnTo>
                  <a:lnTo>
                    <a:pt x="4003929" y="1988058"/>
                  </a:lnTo>
                  <a:lnTo>
                    <a:pt x="4003929" y="2000758"/>
                  </a:lnTo>
                  <a:lnTo>
                    <a:pt x="3995039" y="1991741"/>
                  </a:lnTo>
                  <a:lnTo>
                    <a:pt x="4996688" y="997712"/>
                  </a:lnTo>
                  <a:lnTo>
                    <a:pt x="5005578" y="1006729"/>
                  </a:lnTo>
                  <a:lnTo>
                    <a:pt x="4996688" y="1015746"/>
                  </a:lnTo>
                  <a:lnTo>
                    <a:pt x="3994912" y="21717"/>
                  </a:lnTo>
                  <a:lnTo>
                    <a:pt x="4003802" y="12700"/>
                  </a:lnTo>
                  <a:lnTo>
                    <a:pt x="4003802" y="25400"/>
                  </a:lnTo>
                  <a:lnTo>
                    <a:pt x="12700" y="25400"/>
                  </a:lnTo>
                  <a:close/>
                </a:path>
              </a:pathLst>
            </a:custGeom>
            <a:solidFill>
              <a:srgbClr val="FFFFFF"/>
            </a:solidFill>
          </p:spPr>
        </p:sp>
      </p:grpSp>
      <p:sp>
        <p:nvSpPr>
          <p:cNvPr name="TextBox 5" id="5"/>
          <p:cNvSpPr txBox="true"/>
          <p:nvPr/>
        </p:nvSpPr>
        <p:spPr>
          <a:xfrm rot="0">
            <a:off x="3186065" y="5411624"/>
            <a:ext cx="3193120" cy="578051"/>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October</a:t>
            </a:r>
          </a:p>
        </p:txBody>
      </p:sp>
      <p:sp>
        <p:nvSpPr>
          <p:cNvPr name="AutoShape 6" id="6"/>
          <p:cNvSpPr/>
          <p:nvPr/>
        </p:nvSpPr>
        <p:spPr>
          <a:xfrm>
            <a:off x="4771499" y="3540361"/>
            <a:ext cx="22295" cy="1320680"/>
          </a:xfrm>
          <a:prstGeom prst="line">
            <a:avLst/>
          </a:prstGeom>
          <a:ln cap="rnd" w="9525">
            <a:solidFill>
              <a:srgbClr val="1A1A1A"/>
            </a:solidFill>
            <a:prstDash val="solid"/>
            <a:headEnd type="none" len="sm" w="sm"/>
            <a:tailEnd type="none" len="sm" w="sm"/>
          </a:ln>
        </p:spPr>
      </p:sp>
      <p:grpSp>
        <p:nvGrpSpPr>
          <p:cNvPr name="Group 7" id="7"/>
          <p:cNvGrpSpPr/>
          <p:nvPr/>
        </p:nvGrpSpPr>
        <p:grpSpPr>
          <a:xfrm rot="0">
            <a:off x="4549836" y="3454750"/>
            <a:ext cx="465565" cy="465565"/>
            <a:chOff x="0" y="0"/>
            <a:chExt cx="530400" cy="530400"/>
          </a:xfrm>
        </p:grpSpPr>
        <p:sp>
          <p:nvSpPr>
            <p:cNvPr name="Freeform 8" id="8"/>
            <p:cNvSpPr/>
            <p:nvPr/>
          </p:nvSpPr>
          <p:spPr>
            <a:xfrm flipH="false" flipV="false" rot="0">
              <a:off x="0" y="0"/>
              <a:ext cx="530352" cy="530352"/>
            </a:xfrm>
            <a:custGeom>
              <a:avLst/>
              <a:gdLst/>
              <a:ahLst/>
              <a:cxnLst/>
              <a:rect r="r" b="b" t="t" l="l"/>
              <a:pathLst>
                <a:path h="530352" w="530352">
                  <a:moveTo>
                    <a:pt x="0" y="265176"/>
                  </a:moveTo>
                  <a:cubicBezTo>
                    <a:pt x="0" y="118745"/>
                    <a:pt x="118745" y="0"/>
                    <a:pt x="265176" y="0"/>
                  </a:cubicBezTo>
                  <a:cubicBezTo>
                    <a:pt x="411607" y="0"/>
                    <a:pt x="530352" y="118745"/>
                    <a:pt x="530352" y="265176"/>
                  </a:cubicBezTo>
                  <a:cubicBezTo>
                    <a:pt x="530352" y="411607"/>
                    <a:pt x="411607" y="530352"/>
                    <a:pt x="265176" y="530352"/>
                  </a:cubicBezTo>
                  <a:cubicBezTo>
                    <a:pt x="118745" y="530352"/>
                    <a:pt x="0" y="411607"/>
                    <a:pt x="0" y="265176"/>
                  </a:cubicBezTo>
                  <a:close/>
                </a:path>
              </a:pathLst>
            </a:custGeom>
            <a:solidFill>
              <a:srgbClr val="1A9988"/>
            </a:solidFill>
          </p:spPr>
        </p:sp>
      </p:grpSp>
      <p:sp>
        <p:nvSpPr>
          <p:cNvPr name="TextBox 9" id="9"/>
          <p:cNvSpPr txBox="true"/>
          <p:nvPr/>
        </p:nvSpPr>
        <p:spPr>
          <a:xfrm rot="0">
            <a:off x="2248878" y="1408399"/>
            <a:ext cx="5035717" cy="16939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To find or generate a classified dataset which has both In-band and Blind SQLI queries. </a:t>
            </a:r>
          </a:p>
        </p:txBody>
      </p:sp>
      <p:grpSp>
        <p:nvGrpSpPr>
          <p:cNvPr name="Group 10" id="10"/>
          <p:cNvGrpSpPr/>
          <p:nvPr/>
        </p:nvGrpSpPr>
        <p:grpSpPr>
          <a:xfrm rot="0">
            <a:off x="6523094" y="4821770"/>
            <a:ext cx="4823299" cy="1767285"/>
            <a:chOff x="0" y="0"/>
            <a:chExt cx="5495000" cy="2013400"/>
          </a:xfrm>
        </p:grpSpPr>
        <p:sp>
          <p:nvSpPr>
            <p:cNvPr name="Freeform 11" id="11"/>
            <p:cNvSpPr/>
            <p:nvPr/>
          </p:nvSpPr>
          <p:spPr>
            <a:xfrm flipH="false" flipV="false" rot="0">
              <a:off x="12700" y="12700"/>
              <a:ext cx="5469636" cy="1988058"/>
            </a:xfrm>
            <a:custGeom>
              <a:avLst/>
              <a:gdLst/>
              <a:ahLst/>
              <a:cxnLst/>
              <a:rect r="r" b="b" t="t" l="l"/>
              <a:pathLst>
                <a:path h="1988058" w="5469636">
                  <a:moveTo>
                    <a:pt x="0" y="0"/>
                  </a:moveTo>
                  <a:lnTo>
                    <a:pt x="4467606" y="0"/>
                  </a:lnTo>
                  <a:lnTo>
                    <a:pt x="5469636" y="994029"/>
                  </a:lnTo>
                  <a:lnTo>
                    <a:pt x="4467606" y="1988058"/>
                  </a:lnTo>
                  <a:lnTo>
                    <a:pt x="0" y="1988058"/>
                  </a:lnTo>
                  <a:lnTo>
                    <a:pt x="1002030" y="994029"/>
                  </a:lnTo>
                  <a:close/>
                </a:path>
              </a:pathLst>
            </a:custGeom>
            <a:solidFill>
              <a:srgbClr val="1A9988"/>
            </a:solidFill>
          </p:spPr>
        </p:sp>
        <p:sp>
          <p:nvSpPr>
            <p:cNvPr name="Freeform 12" id="12"/>
            <p:cNvSpPr/>
            <p:nvPr/>
          </p:nvSpPr>
          <p:spPr>
            <a:xfrm flipH="false" flipV="false" rot="0">
              <a:off x="-1016" y="0"/>
              <a:ext cx="5496052" cy="2013458"/>
            </a:xfrm>
            <a:custGeom>
              <a:avLst/>
              <a:gdLst/>
              <a:ahLst/>
              <a:cxnLst/>
              <a:rect r="r" b="b" t="t" l="l"/>
              <a:pathLst>
                <a:path h="2013458" w="5496052">
                  <a:moveTo>
                    <a:pt x="13716" y="0"/>
                  </a:moveTo>
                  <a:lnTo>
                    <a:pt x="4481322" y="0"/>
                  </a:lnTo>
                  <a:cubicBezTo>
                    <a:pt x="4484624" y="0"/>
                    <a:pt x="4487926" y="1270"/>
                    <a:pt x="4490212" y="3683"/>
                  </a:cubicBezTo>
                  <a:lnTo>
                    <a:pt x="5492242" y="997712"/>
                  </a:lnTo>
                  <a:cubicBezTo>
                    <a:pt x="5494655" y="1000125"/>
                    <a:pt x="5496052" y="1003300"/>
                    <a:pt x="5496052" y="1006729"/>
                  </a:cubicBezTo>
                  <a:cubicBezTo>
                    <a:pt x="5496052" y="1010158"/>
                    <a:pt x="5494655" y="1013333"/>
                    <a:pt x="5492242" y="1015746"/>
                  </a:cubicBezTo>
                  <a:lnTo>
                    <a:pt x="4490212" y="2009775"/>
                  </a:lnTo>
                  <a:cubicBezTo>
                    <a:pt x="4487799" y="2012188"/>
                    <a:pt x="4484624" y="2013458"/>
                    <a:pt x="4481322" y="2013458"/>
                  </a:cubicBezTo>
                  <a:lnTo>
                    <a:pt x="13716" y="2013458"/>
                  </a:lnTo>
                  <a:cubicBezTo>
                    <a:pt x="8509" y="2013458"/>
                    <a:pt x="3937" y="2010410"/>
                    <a:pt x="2032" y="2005584"/>
                  </a:cubicBezTo>
                  <a:cubicBezTo>
                    <a:pt x="127" y="2000758"/>
                    <a:pt x="1143" y="1995297"/>
                    <a:pt x="4826" y="1991741"/>
                  </a:cubicBezTo>
                  <a:lnTo>
                    <a:pt x="1006856" y="997712"/>
                  </a:lnTo>
                  <a:lnTo>
                    <a:pt x="1015746" y="1006729"/>
                  </a:lnTo>
                  <a:lnTo>
                    <a:pt x="1006856" y="1015746"/>
                  </a:lnTo>
                  <a:lnTo>
                    <a:pt x="4826" y="21717"/>
                  </a:lnTo>
                  <a:cubicBezTo>
                    <a:pt x="1143" y="18034"/>
                    <a:pt x="0" y="12573"/>
                    <a:pt x="2032" y="7874"/>
                  </a:cubicBezTo>
                  <a:cubicBezTo>
                    <a:pt x="4064" y="3175"/>
                    <a:pt x="8509" y="0"/>
                    <a:pt x="13716" y="0"/>
                  </a:cubicBezTo>
                  <a:moveTo>
                    <a:pt x="13716" y="25400"/>
                  </a:moveTo>
                  <a:lnTo>
                    <a:pt x="13716" y="12700"/>
                  </a:lnTo>
                  <a:lnTo>
                    <a:pt x="22606" y="3683"/>
                  </a:lnTo>
                  <a:lnTo>
                    <a:pt x="1024636" y="997712"/>
                  </a:lnTo>
                  <a:cubicBezTo>
                    <a:pt x="1027049" y="1000125"/>
                    <a:pt x="1028446" y="1003300"/>
                    <a:pt x="1028446" y="1006729"/>
                  </a:cubicBezTo>
                  <a:cubicBezTo>
                    <a:pt x="1028446" y="1010158"/>
                    <a:pt x="1027049" y="1013333"/>
                    <a:pt x="1024636" y="1015746"/>
                  </a:cubicBezTo>
                  <a:lnTo>
                    <a:pt x="22606" y="2009775"/>
                  </a:lnTo>
                  <a:lnTo>
                    <a:pt x="13716" y="2000758"/>
                  </a:lnTo>
                  <a:lnTo>
                    <a:pt x="13716" y="1988058"/>
                  </a:lnTo>
                  <a:lnTo>
                    <a:pt x="4481322" y="1988058"/>
                  </a:lnTo>
                  <a:lnTo>
                    <a:pt x="4481322" y="2000758"/>
                  </a:lnTo>
                  <a:lnTo>
                    <a:pt x="4472432" y="1991741"/>
                  </a:lnTo>
                  <a:lnTo>
                    <a:pt x="5474462" y="997712"/>
                  </a:lnTo>
                  <a:lnTo>
                    <a:pt x="5483352" y="1006729"/>
                  </a:lnTo>
                  <a:lnTo>
                    <a:pt x="5474462" y="1015746"/>
                  </a:lnTo>
                  <a:lnTo>
                    <a:pt x="4472432" y="21717"/>
                  </a:lnTo>
                  <a:lnTo>
                    <a:pt x="4481322" y="12700"/>
                  </a:lnTo>
                  <a:lnTo>
                    <a:pt x="4481322" y="25400"/>
                  </a:lnTo>
                  <a:lnTo>
                    <a:pt x="13716" y="25400"/>
                  </a:lnTo>
                  <a:close/>
                </a:path>
              </a:pathLst>
            </a:custGeom>
            <a:solidFill>
              <a:srgbClr val="FFFFFF"/>
            </a:solidFill>
          </p:spPr>
        </p:sp>
      </p:grpSp>
      <p:sp>
        <p:nvSpPr>
          <p:cNvPr name="TextBox 13" id="13"/>
          <p:cNvSpPr txBox="true"/>
          <p:nvPr/>
        </p:nvSpPr>
        <p:spPr>
          <a:xfrm rot="0">
            <a:off x="7365131" y="5411624"/>
            <a:ext cx="2865189" cy="578051"/>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November</a:t>
            </a:r>
          </a:p>
        </p:txBody>
      </p:sp>
      <p:sp>
        <p:nvSpPr>
          <p:cNvPr name="AutoShape 14" id="14"/>
          <p:cNvSpPr/>
          <p:nvPr/>
        </p:nvSpPr>
        <p:spPr>
          <a:xfrm>
            <a:off x="8786643" y="6559361"/>
            <a:ext cx="22295" cy="1320680"/>
          </a:xfrm>
          <a:prstGeom prst="line">
            <a:avLst/>
          </a:prstGeom>
          <a:ln cap="rnd" w="9525">
            <a:solidFill>
              <a:srgbClr val="1A1A1A"/>
            </a:solidFill>
            <a:prstDash val="solid"/>
            <a:headEnd type="none" len="sm" w="sm"/>
            <a:tailEnd type="none" len="sm" w="sm"/>
          </a:ln>
        </p:spPr>
      </p:sp>
      <p:grpSp>
        <p:nvGrpSpPr>
          <p:cNvPr name="Group 15" id="15"/>
          <p:cNvGrpSpPr/>
          <p:nvPr/>
        </p:nvGrpSpPr>
        <p:grpSpPr>
          <a:xfrm rot="-10800000">
            <a:off x="8549099" y="7647339"/>
            <a:ext cx="465565" cy="465565"/>
            <a:chOff x="0" y="0"/>
            <a:chExt cx="530400" cy="530400"/>
          </a:xfrm>
        </p:grpSpPr>
        <p:sp>
          <p:nvSpPr>
            <p:cNvPr name="Freeform 16" id="16"/>
            <p:cNvSpPr/>
            <p:nvPr/>
          </p:nvSpPr>
          <p:spPr>
            <a:xfrm flipH="false" flipV="false" rot="0">
              <a:off x="0" y="0"/>
              <a:ext cx="530352" cy="530352"/>
            </a:xfrm>
            <a:custGeom>
              <a:avLst/>
              <a:gdLst/>
              <a:ahLst/>
              <a:cxnLst/>
              <a:rect r="r" b="b" t="t" l="l"/>
              <a:pathLst>
                <a:path h="530352" w="530352">
                  <a:moveTo>
                    <a:pt x="530352" y="265176"/>
                  </a:moveTo>
                  <a:cubicBezTo>
                    <a:pt x="530352" y="118745"/>
                    <a:pt x="411607" y="0"/>
                    <a:pt x="265176" y="0"/>
                  </a:cubicBezTo>
                  <a:cubicBezTo>
                    <a:pt x="118745" y="0"/>
                    <a:pt x="0" y="118745"/>
                    <a:pt x="0" y="265176"/>
                  </a:cubicBezTo>
                  <a:cubicBezTo>
                    <a:pt x="0" y="411607"/>
                    <a:pt x="118745" y="530352"/>
                    <a:pt x="265176" y="530352"/>
                  </a:cubicBezTo>
                  <a:cubicBezTo>
                    <a:pt x="411607" y="530352"/>
                    <a:pt x="530352" y="411607"/>
                    <a:pt x="530352" y="265176"/>
                  </a:cubicBezTo>
                  <a:close/>
                </a:path>
              </a:pathLst>
            </a:custGeom>
            <a:solidFill>
              <a:srgbClr val="1A9988"/>
            </a:solidFill>
          </p:spPr>
        </p:sp>
      </p:grpSp>
      <p:sp>
        <p:nvSpPr>
          <p:cNvPr name="TextBox 17" id="17"/>
          <p:cNvSpPr txBox="true"/>
          <p:nvPr/>
        </p:nvSpPr>
        <p:spPr>
          <a:xfrm rot="0">
            <a:off x="6416884" y="8402574"/>
            <a:ext cx="5035717" cy="8557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Experiment with SVM and ANN models </a:t>
            </a:r>
          </a:p>
        </p:txBody>
      </p:sp>
      <p:grpSp>
        <p:nvGrpSpPr>
          <p:cNvPr name="Group 18" id="18"/>
          <p:cNvGrpSpPr/>
          <p:nvPr/>
        </p:nvGrpSpPr>
        <p:grpSpPr>
          <a:xfrm rot="0">
            <a:off x="10396757" y="4821770"/>
            <a:ext cx="4823299" cy="1767285"/>
            <a:chOff x="0" y="0"/>
            <a:chExt cx="5495000" cy="2013400"/>
          </a:xfrm>
        </p:grpSpPr>
        <p:sp>
          <p:nvSpPr>
            <p:cNvPr name="Freeform 19" id="19"/>
            <p:cNvSpPr/>
            <p:nvPr/>
          </p:nvSpPr>
          <p:spPr>
            <a:xfrm flipH="false" flipV="false" rot="0">
              <a:off x="12700" y="12700"/>
              <a:ext cx="5469636" cy="1988058"/>
            </a:xfrm>
            <a:custGeom>
              <a:avLst/>
              <a:gdLst/>
              <a:ahLst/>
              <a:cxnLst/>
              <a:rect r="r" b="b" t="t" l="l"/>
              <a:pathLst>
                <a:path h="1988058" w="5469636">
                  <a:moveTo>
                    <a:pt x="0" y="0"/>
                  </a:moveTo>
                  <a:lnTo>
                    <a:pt x="4467606" y="0"/>
                  </a:lnTo>
                  <a:lnTo>
                    <a:pt x="5469636" y="994029"/>
                  </a:lnTo>
                  <a:lnTo>
                    <a:pt x="4467606" y="1988058"/>
                  </a:lnTo>
                  <a:lnTo>
                    <a:pt x="0" y="1988058"/>
                  </a:lnTo>
                  <a:lnTo>
                    <a:pt x="1002030" y="994029"/>
                  </a:lnTo>
                  <a:close/>
                </a:path>
              </a:pathLst>
            </a:custGeom>
            <a:solidFill>
              <a:srgbClr val="1A9988"/>
            </a:solidFill>
          </p:spPr>
        </p:sp>
        <p:sp>
          <p:nvSpPr>
            <p:cNvPr name="Freeform 20" id="20"/>
            <p:cNvSpPr/>
            <p:nvPr/>
          </p:nvSpPr>
          <p:spPr>
            <a:xfrm flipH="false" flipV="false" rot="0">
              <a:off x="-1016" y="0"/>
              <a:ext cx="5496052" cy="2013458"/>
            </a:xfrm>
            <a:custGeom>
              <a:avLst/>
              <a:gdLst/>
              <a:ahLst/>
              <a:cxnLst/>
              <a:rect r="r" b="b" t="t" l="l"/>
              <a:pathLst>
                <a:path h="2013458" w="5496052">
                  <a:moveTo>
                    <a:pt x="13716" y="0"/>
                  </a:moveTo>
                  <a:lnTo>
                    <a:pt x="4481322" y="0"/>
                  </a:lnTo>
                  <a:cubicBezTo>
                    <a:pt x="4484624" y="0"/>
                    <a:pt x="4487926" y="1270"/>
                    <a:pt x="4490212" y="3683"/>
                  </a:cubicBezTo>
                  <a:lnTo>
                    <a:pt x="5492242" y="997712"/>
                  </a:lnTo>
                  <a:cubicBezTo>
                    <a:pt x="5494655" y="1000125"/>
                    <a:pt x="5496052" y="1003300"/>
                    <a:pt x="5496052" y="1006729"/>
                  </a:cubicBezTo>
                  <a:cubicBezTo>
                    <a:pt x="5496052" y="1010158"/>
                    <a:pt x="5494655" y="1013333"/>
                    <a:pt x="5492242" y="1015746"/>
                  </a:cubicBezTo>
                  <a:lnTo>
                    <a:pt x="4490212" y="2009775"/>
                  </a:lnTo>
                  <a:cubicBezTo>
                    <a:pt x="4487799" y="2012188"/>
                    <a:pt x="4484624" y="2013458"/>
                    <a:pt x="4481322" y="2013458"/>
                  </a:cubicBezTo>
                  <a:lnTo>
                    <a:pt x="13716" y="2013458"/>
                  </a:lnTo>
                  <a:cubicBezTo>
                    <a:pt x="8509" y="2013458"/>
                    <a:pt x="3937" y="2010410"/>
                    <a:pt x="2032" y="2005584"/>
                  </a:cubicBezTo>
                  <a:cubicBezTo>
                    <a:pt x="127" y="2000758"/>
                    <a:pt x="1143" y="1995297"/>
                    <a:pt x="4826" y="1991741"/>
                  </a:cubicBezTo>
                  <a:lnTo>
                    <a:pt x="1006856" y="997712"/>
                  </a:lnTo>
                  <a:lnTo>
                    <a:pt x="1015746" y="1006729"/>
                  </a:lnTo>
                  <a:lnTo>
                    <a:pt x="1006856" y="1015746"/>
                  </a:lnTo>
                  <a:lnTo>
                    <a:pt x="4826" y="21717"/>
                  </a:lnTo>
                  <a:cubicBezTo>
                    <a:pt x="1143" y="18034"/>
                    <a:pt x="0" y="12573"/>
                    <a:pt x="2032" y="7874"/>
                  </a:cubicBezTo>
                  <a:cubicBezTo>
                    <a:pt x="4064" y="3175"/>
                    <a:pt x="8509" y="0"/>
                    <a:pt x="13716" y="0"/>
                  </a:cubicBezTo>
                  <a:moveTo>
                    <a:pt x="13716" y="25400"/>
                  </a:moveTo>
                  <a:lnTo>
                    <a:pt x="13716" y="12700"/>
                  </a:lnTo>
                  <a:lnTo>
                    <a:pt x="22606" y="3683"/>
                  </a:lnTo>
                  <a:lnTo>
                    <a:pt x="1024636" y="997712"/>
                  </a:lnTo>
                  <a:cubicBezTo>
                    <a:pt x="1027049" y="1000125"/>
                    <a:pt x="1028446" y="1003300"/>
                    <a:pt x="1028446" y="1006729"/>
                  </a:cubicBezTo>
                  <a:cubicBezTo>
                    <a:pt x="1028446" y="1010158"/>
                    <a:pt x="1027049" y="1013333"/>
                    <a:pt x="1024636" y="1015746"/>
                  </a:cubicBezTo>
                  <a:lnTo>
                    <a:pt x="22606" y="2009775"/>
                  </a:lnTo>
                  <a:lnTo>
                    <a:pt x="13716" y="2000758"/>
                  </a:lnTo>
                  <a:lnTo>
                    <a:pt x="13716" y="1988058"/>
                  </a:lnTo>
                  <a:lnTo>
                    <a:pt x="4481322" y="1988058"/>
                  </a:lnTo>
                  <a:lnTo>
                    <a:pt x="4481322" y="2000758"/>
                  </a:lnTo>
                  <a:lnTo>
                    <a:pt x="4472432" y="1991741"/>
                  </a:lnTo>
                  <a:lnTo>
                    <a:pt x="5474462" y="997712"/>
                  </a:lnTo>
                  <a:lnTo>
                    <a:pt x="5483352" y="1006729"/>
                  </a:lnTo>
                  <a:lnTo>
                    <a:pt x="5474462" y="1015746"/>
                  </a:lnTo>
                  <a:lnTo>
                    <a:pt x="4472432" y="21717"/>
                  </a:lnTo>
                  <a:lnTo>
                    <a:pt x="4481322" y="12700"/>
                  </a:lnTo>
                  <a:lnTo>
                    <a:pt x="4481322" y="25400"/>
                  </a:lnTo>
                  <a:lnTo>
                    <a:pt x="13716" y="25400"/>
                  </a:lnTo>
                  <a:close/>
                </a:path>
              </a:pathLst>
            </a:custGeom>
            <a:solidFill>
              <a:srgbClr val="FFFFFF"/>
            </a:solidFill>
          </p:spPr>
        </p:sp>
      </p:grpSp>
      <p:sp>
        <p:nvSpPr>
          <p:cNvPr name="TextBox 21" id="21"/>
          <p:cNvSpPr txBox="true"/>
          <p:nvPr/>
        </p:nvSpPr>
        <p:spPr>
          <a:xfrm rot="0">
            <a:off x="11207240" y="5127361"/>
            <a:ext cx="2865189" cy="1146577"/>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January Onwards</a:t>
            </a:r>
          </a:p>
        </p:txBody>
      </p:sp>
      <p:sp>
        <p:nvSpPr>
          <p:cNvPr name="AutoShape 22" id="22"/>
          <p:cNvSpPr/>
          <p:nvPr/>
        </p:nvSpPr>
        <p:spPr>
          <a:xfrm>
            <a:off x="12613477" y="3540361"/>
            <a:ext cx="22295" cy="1320680"/>
          </a:xfrm>
          <a:prstGeom prst="line">
            <a:avLst/>
          </a:prstGeom>
          <a:ln cap="rnd" w="9525">
            <a:solidFill>
              <a:srgbClr val="1A1A1A"/>
            </a:solidFill>
            <a:prstDash val="solid"/>
            <a:headEnd type="none" len="sm" w="sm"/>
            <a:tailEnd type="none" len="sm" w="sm"/>
          </a:ln>
        </p:spPr>
      </p:sp>
      <p:grpSp>
        <p:nvGrpSpPr>
          <p:cNvPr name="Group 23" id="23"/>
          <p:cNvGrpSpPr/>
          <p:nvPr/>
        </p:nvGrpSpPr>
        <p:grpSpPr>
          <a:xfrm rot="0">
            <a:off x="12391814" y="3454750"/>
            <a:ext cx="465565" cy="465565"/>
            <a:chOff x="0" y="0"/>
            <a:chExt cx="530400" cy="530400"/>
          </a:xfrm>
        </p:grpSpPr>
        <p:sp>
          <p:nvSpPr>
            <p:cNvPr name="Freeform 24" id="24"/>
            <p:cNvSpPr/>
            <p:nvPr/>
          </p:nvSpPr>
          <p:spPr>
            <a:xfrm flipH="false" flipV="false" rot="0">
              <a:off x="0" y="0"/>
              <a:ext cx="530352" cy="530352"/>
            </a:xfrm>
            <a:custGeom>
              <a:avLst/>
              <a:gdLst/>
              <a:ahLst/>
              <a:cxnLst/>
              <a:rect r="r" b="b" t="t" l="l"/>
              <a:pathLst>
                <a:path h="530352" w="530352">
                  <a:moveTo>
                    <a:pt x="0" y="265176"/>
                  </a:moveTo>
                  <a:cubicBezTo>
                    <a:pt x="0" y="118745"/>
                    <a:pt x="118745" y="0"/>
                    <a:pt x="265176" y="0"/>
                  </a:cubicBezTo>
                  <a:cubicBezTo>
                    <a:pt x="411607" y="0"/>
                    <a:pt x="530352" y="118745"/>
                    <a:pt x="530352" y="265176"/>
                  </a:cubicBezTo>
                  <a:cubicBezTo>
                    <a:pt x="530352" y="411607"/>
                    <a:pt x="411607" y="530352"/>
                    <a:pt x="265176" y="530352"/>
                  </a:cubicBezTo>
                  <a:cubicBezTo>
                    <a:pt x="118745" y="530352"/>
                    <a:pt x="0" y="411607"/>
                    <a:pt x="0" y="265176"/>
                  </a:cubicBezTo>
                  <a:close/>
                </a:path>
              </a:pathLst>
            </a:custGeom>
            <a:solidFill>
              <a:srgbClr val="1A9988"/>
            </a:solidFill>
          </p:spPr>
        </p:sp>
      </p:grpSp>
      <p:sp>
        <p:nvSpPr>
          <p:cNvPr name="TextBox 25" id="25"/>
          <p:cNvSpPr txBox="true"/>
          <p:nvPr/>
        </p:nvSpPr>
        <p:spPr>
          <a:xfrm rot="0">
            <a:off x="10090857" y="1408399"/>
            <a:ext cx="5035717" cy="12748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Optimizing the result obtained in previous experiments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431964" y="1273615"/>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1964" y="1543384"/>
            <a:ext cx="15193950" cy="1428750"/>
          </a:xfrm>
          <a:prstGeom prst="rect">
            <a:avLst/>
          </a:prstGeom>
        </p:spPr>
        <p:txBody>
          <a:bodyPr anchor="t" rtlCol="false" tIns="0" lIns="0" bIns="0" rIns="0">
            <a:spAutoFit/>
          </a:bodyPr>
          <a:lstStyle/>
          <a:p>
            <a:pPr>
              <a:lnSpc>
                <a:spcPts val="5616"/>
              </a:lnSpc>
            </a:pPr>
            <a:r>
              <a:rPr lang="en-US" sz="4680">
                <a:solidFill>
                  <a:srgbClr val="1A1A1A"/>
                </a:solidFill>
                <a:latin typeface="Raleway Bold"/>
              </a:rPr>
              <a:t>References</a:t>
            </a:r>
          </a:p>
          <a:p>
            <a:pPr algn="l">
              <a:lnSpc>
                <a:spcPts val="5616"/>
              </a:lnSpc>
            </a:pPr>
          </a:p>
        </p:txBody>
      </p:sp>
      <p:sp>
        <p:nvSpPr>
          <p:cNvPr name="TextBox 6" id="6"/>
          <p:cNvSpPr txBox="true"/>
          <p:nvPr/>
        </p:nvSpPr>
        <p:spPr>
          <a:xfrm rot="0">
            <a:off x="1079664" y="2546154"/>
            <a:ext cx="16179636" cy="8420100"/>
          </a:xfrm>
          <a:prstGeom prst="rect">
            <a:avLst/>
          </a:prstGeom>
        </p:spPr>
        <p:txBody>
          <a:bodyPr anchor="t" rtlCol="false" tIns="0" lIns="0" bIns="0" rIns="0">
            <a:spAutoFit/>
          </a:bodyPr>
          <a:lstStyle/>
          <a:p>
            <a:pPr marL="581981" indent="-290991" lvl="1">
              <a:lnSpc>
                <a:spcPts val="3234"/>
              </a:lnSpc>
              <a:buFont typeface="Arial"/>
              <a:buChar char="•"/>
            </a:pPr>
            <a:r>
              <a:rPr lang="en-US" sz="2695">
                <a:solidFill>
                  <a:srgbClr val="1A1A1A"/>
                </a:solidFill>
                <a:latin typeface="Raleway Italics"/>
              </a:rPr>
              <a:t>John Irungu, Steffi Graham, Anteneh Girma, and Thabet Kacem. 2023. Artificial Intelligence Techniques for SQL Injection Attack Detection. In Proceedings of the 2023 8th International Conference on Intelligent Information Technology (ICIIT '23). Association for Computing Machinery, New York, NY, USA, 38–45. https://doi.org/10.1145/3591569.3591576.</a:t>
            </a:r>
          </a:p>
          <a:p>
            <a:pPr marL="581981" indent="-290991" lvl="1">
              <a:lnSpc>
                <a:spcPts val="3234"/>
              </a:lnSpc>
              <a:buFont typeface="Arial"/>
              <a:buChar char="•"/>
            </a:pPr>
            <a:r>
              <a:rPr lang="en-US" sz="2695">
                <a:solidFill>
                  <a:srgbClr val="1A1A1A"/>
                </a:solidFill>
                <a:latin typeface="Raleway Italics"/>
              </a:rPr>
              <a:t>Jianwei Hu, Wei Zhao, and Yanpeng Cui. 2020. A Survey on SQL Injection Attacks, Detection and Prevention. In Proceedings of the 2020 12th International Conference on Machine Learning and Computing (ICMLC '20). Association for Computing Machinery, New York, NY, USA, 483–488. https://doi.org/10.1145/3383972.3384028.</a:t>
            </a:r>
          </a:p>
          <a:p>
            <a:pPr marL="581981" indent="-290991" lvl="1">
              <a:lnSpc>
                <a:spcPts val="3234"/>
              </a:lnSpc>
              <a:buFont typeface="Arial"/>
              <a:buChar char="•"/>
            </a:pPr>
            <a:r>
              <a:rPr lang="en-US" sz="2695">
                <a:solidFill>
                  <a:srgbClr val="1A1A1A"/>
                </a:solidFill>
                <a:latin typeface="Raleway Italics"/>
              </a:rPr>
              <a:t>P. Kumar and R. K. Pateriya, "A survey on SQL injection attacks, detection and prevention techniques," 2012 Third International Conference on Computing, Communication and Networking Technologies (ICCCNT'12), Coimbatore, India, 2012, pp. 1-5, doi: 10.1109/ICCCNT.2012.6396096.</a:t>
            </a:r>
          </a:p>
          <a:p>
            <a:pPr marL="581981" indent="-290991" lvl="1">
              <a:lnSpc>
                <a:spcPts val="3234"/>
              </a:lnSpc>
              <a:buFont typeface="Arial"/>
              <a:buChar char="•"/>
            </a:pPr>
            <a:r>
              <a:rPr lang="en-US" sz="2695">
                <a:solidFill>
                  <a:srgbClr val="1A1A1A"/>
                </a:solidFill>
                <a:latin typeface="Raleway Italics"/>
              </a:rPr>
              <a:t>Ross, Kevin, "SQL Injection Detection Using Machine Learning Techniques and Multiple Data Sources" (2018). Master's Projects. 650. DOI: https://doi.org/10.31979/etd.zknb-4z36 </a:t>
            </a:r>
          </a:p>
          <a:p>
            <a:pPr marL="581981" indent="-290991" lvl="1">
              <a:lnSpc>
                <a:spcPts val="3234"/>
              </a:lnSpc>
              <a:buFont typeface="Arial"/>
              <a:buChar char="•"/>
            </a:pPr>
            <a:r>
              <a:rPr lang="en-US" sz="2695">
                <a:solidFill>
                  <a:srgbClr val="1A1A1A"/>
                </a:solidFill>
                <a:latin typeface="Raleway Italics"/>
              </a:rPr>
              <a:t>Kevin Zhang. 2019. A machine learning based approach to identify SQL injection vulnerabilities. In 2019 34th IEEE/ACM International Conference on Automated Software Engineering (ASE). IEEE, 1286–1288.</a:t>
            </a:r>
          </a:p>
          <a:p>
            <a:pPr marL="581981" indent="-290991" lvl="1">
              <a:lnSpc>
                <a:spcPts val="3234"/>
              </a:lnSpc>
              <a:buFont typeface="Arial"/>
              <a:buChar char="•"/>
            </a:pPr>
            <a:r>
              <a:rPr lang="en-US" sz="2695">
                <a:solidFill>
                  <a:srgbClr val="1A1A1A"/>
                </a:solidFill>
                <a:latin typeface="Raleway Italics"/>
              </a:rPr>
              <a:t>Li Q, Wang F, Wang J, et al. LSTM-Based SQL Injection Detection Method for Intelligent Transportation System[J]. IEEE Transactions on Vehicular Technology, 2019, 68(5): 4182-4191</a:t>
            </a:r>
          </a:p>
          <a:p>
            <a:pPr>
              <a:lnSpc>
                <a:spcPts val="2274"/>
              </a:lnSpc>
            </a:pPr>
          </a:p>
          <a:p>
            <a:pPr algn="ctr">
              <a:lnSpc>
                <a:spcPts val="5994"/>
              </a:lnSpc>
              <a:spcBef>
                <a:spcPct val="0"/>
              </a:spcBef>
            </a:pP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660784" y="238251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50325" y="2719200"/>
            <a:ext cx="15194550" cy="1114425"/>
          </a:xfrm>
          <a:prstGeom prst="rect">
            <a:avLst/>
          </a:prstGeom>
        </p:spPr>
        <p:txBody>
          <a:bodyPr anchor="t" rtlCol="false" tIns="0" lIns="0" bIns="0" rIns="0">
            <a:spAutoFit/>
          </a:bodyPr>
          <a:lstStyle/>
          <a:p>
            <a:pPr algn="l">
              <a:lnSpc>
                <a:spcPts val="8735"/>
              </a:lnSpc>
            </a:pPr>
            <a:r>
              <a:rPr lang="en-US" sz="7279">
                <a:solidFill>
                  <a:srgbClr val="1A1A1A"/>
                </a:solidFill>
                <a:latin typeface="Raleway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679784" cy="10287000"/>
            <a:chOff x="0" y="0"/>
            <a:chExt cx="8906379" cy="13716000"/>
          </a:xfrm>
        </p:grpSpPr>
        <p:sp>
          <p:nvSpPr>
            <p:cNvPr name="Freeform 3" id="3"/>
            <p:cNvSpPr/>
            <p:nvPr/>
          </p:nvSpPr>
          <p:spPr>
            <a:xfrm flipH="false" flipV="false" rot="0">
              <a:off x="0" y="0"/>
              <a:ext cx="8906379" cy="13716000"/>
            </a:xfrm>
            <a:custGeom>
              <a:avLst/>
              <a:gdLst/>
              <a:ahLst/>
              <a:cxnLst/>
              <a:rect r="r" b="b" t="t" l="l"/>
              <a:pathLst>
                <a:path h="13716000" w="8906379">
                  <a:moveTo>
                    <a:pt x="0" y="0"/>
                  </a:moveTo>
                  <a:lnTo>
                    <a:pt x="8906379" y="0"/>
                  </a:lnTo>
                  <a:lnTo>
                    <a:pt x="8906379" y="13716000"/>
                  </a:lnTo>
                  <a:lnTo>
                    <a:pt x="0" y="13716000"/>
                  </a:lnTo>
                  <a:close/>
                </a:path>
              </a:pathLst>
            </a:custGeom>
            <a:solidFill>
              <a:srgbClr val="E9EDEE"/>
            </a:solidFill>
          </p:spPr>
        </p:sp>
      </p:grpSp>
      <p:sp>
        <p:nvSpPr>
          <p:cNvPr name="Freeform 4" id="4"/>
          <p:cNvSpPr/>
          <p:nvPr/>
        </p:nvSpPr>
        <p:spPr>
          <a:xfrm flipH="false" flipV="false" rot="0">
            <a:off x="622425" y="4406670"/>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22425" y="4738687"/>
            <a:ext cx="790755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INTRODUCTION</a:t>
            </a:r>
          </a:p>
        </p:txBody>
      </p:sp>
      <p:sp>
        <p:nvSpPr>
          <p:cNvPr name="TextBox 6" id="6"/>
          <p:cNvSpPr txBox="true"/>
          <p:nvPr/>
        </p:nvSpPr>
        <p:spPr>
          <a:xfrm rot="0">
            <a:off x="6914647" y="2225150"/>
            <a:ext cx="11373353" cy="5737035"/>
          </a:xfrm>
          <a:prstGeom prst="rect">
            <a:avLst/>
          </a:prstGeom>
        </p:spPr>
        <p:txBody>
          <a:bodyPr anchor="t" rtlCol="false" tIns="0" lIns="0" bIns="0" rIns="0">
            <a:spAutoFit/>
          </a:bodyPr>
          <a:lstStyle/>
          <a:p>
            <a:pPr>
              <a:lnSpc>
                <a:spcPts val="4035"/>
              </a:lnSpc>
            </a:pPr>
            <a:r>
              <a:rPr lang="en-US" sz="2882">
                <a:solidFill>
                  <a:srgbClr val="1A1A1A"/>
                </a:solidFill>
                <a:latin typeface="Raleway Bold"/>
              </a:rPr>
              <a:t>Web applications are vital for tasks like online banking and shopping but they are usually susceptible to SQL injections.[1] </a:t>
            </a:r>
          </a:p>
          <a:p>
            <a:pPr>
              <a:lnSpc>
                <a:spcPts val="4035"/>
              </a:lnSpc>
            </a:pPr>
          </a:p>
          <a:p>
            <a:pPr>
              <a:lnSpc>
                <a:spcPts val="4323"/>
              </a:lnSpc>
            </a:pPr>
            <a:r>
              <a:rPr lang="en-US" sz="3088">
                <a:solidFill>
                  <a:srgbClr val="1A1A1A"/>
                </a:solidFill>
                <a:latin typeface="Raleway Bold"/>
              </a:rPr>
              <a:t>SQL injection is a type of attack where an attacker injects malicious code into a web application's database.[3]</a:t>
            </a:r>
          </a:p>
          <a:p>
            <a:pPr>
              <a:lnSpc>
                <a:spcPts val="4323"/>
              </a:lnSpc>
            </a:pPr>
          </a:p>
          <a:p>
            <a:pPr>
              <a:lnSpc>
                <a:spcPts val="4323"/>
              </a:lnSpc>
            </a:pPr>
            <a:r>
              <a:rPr lang="en-US" sz="3088">
                <a:solidFill>
                  <a:srgbClr val="1A1A1A"/>
                </a:solidFill>
                <a:latin typeface="Raleway Bold"/>
              </a:rPr>
              <a:t>This code can then be used to steal data, modify data, or even take control of the application.</a:t>
            </a:r>
          </a:p>
          <a:p>
            <a:pPr>
              <a:lnSpc>
                <a:spcPts val="4035"/>
              </a:lnSpc>
            </a:pPr>
          </a:p>
          <a:p>
            <a:pPr>
              <a:lnSpc>
                <a:spcPts val="4035"/>
              </a:lnSpc>
            </a:pPr>
            <a:r>
              <a:rPr lang="en-US" sz="2882">
                <a:solidFill>
                  <a:srgbClr val="1A1A1A"/>
                </a:solidFill>
                <a:latin typeface="Raleway Bold"/>
              </a:rPr>
              <a:t>In this study, we will investigate the different methods that can be used to detect SQL injection attacks and their limitations.</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063305" y="2025945"/>
            <a:ext cx="16195995" cy="4460647"/>
          </a:xfrm>
          <a:custGeom>
            <a:avLst/>
            <a:gdLst/>
            <a:ahLst/>
            <a:cxnLst/>
            <a:rect r="r" b="b" t="t" l="l"/>
            <a:pathLst>
              <a:path h="4460647" w="16195995">
                <a:moveTo>
                  <a:pt x="0" y="0"/>
                </a:moveTo>
                <a:lnTo>
                  <a:pt x="16195995" y="0"/>
                </a:lnTo>
                <a:lnTo>
                  <a:pt x="16195995" y="4460647"/>
                </a:lnTo>
                <a:lnTo>
                  <a:pt x="0" y="4460647"/>
                </a:lnTo>
                <a:lnTo>
                  <a:pt x="0" y="0"/>
                </a:lnTo>
                <a:close/>
              </a:path>
            </a:pathLst>
          </a:custGeom>
          <a:blipFill>
            <a:blip r:embed="rId2"/>
            <a:stretch>
              <a:fillRect l="0" t="0" r="0" b="0"/>
            </a:stretch>
          </a:blipFill>
        </p:spPr>
      </p:sp>
      <p:sp>
        <p:nvSpPr>
          <p:cNvPr name="TextBox 5" id="5"/>
          <p:cNvSpPr txBox="true"/>
          <p:nvPr/>
        </p:nvSpPr>
        <p:spPr>
          <a:xfrm rot="0">
            <a:off x="641246" y="7336913"/>
            <a:ext cx="17005508" cy="13811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Raleway Bold"/>
              </a:rPr>
              <a:t>The Open Web Application Security Project </a:t>
            </a:r>
            <a:r>
              <a:rPr lang="en-US" sz="3000">
                <a:solidFill>
                  <a:srgbClr val="FF3131"/>
                </a:solidFill>
                <a:latin typeface="Raleway Bold"/>
              </a:rPr>
              <a:t>(OWASP)</a:t>
            </a:r>
            <a:r>
              <a:rPr lang="en-US" sz="3000">
                <a:solidFill>
                  <a:srgbClr val="000000"/>
                </a:solidFill>
                <a:latin typeface="Raleway Bold"/>
              </a:rPr>
              <a:t> ranks SQL injection as one of the top 10 web application security vulnerability. This is because it is a very effective attack that can be used to exploit a wide variety of web applications.</a:t>
            </a:r>
          </a:p>
        </p:txBody>
      </p:sp>
      <p:sp>
        <p:nvSpPr>
          <p:cNvPr name="TextBox 6" id="6"/>
          <p:cNvSpPr txBox="true"/>
          <p:nvPr/>
        </p:nvSpPr>
        <p:spPr>
          <a:xfrm rot="0">
            <a:off x="12609669" y="6505642"/>
            <a:ext cx="4439083" cy="349250"/>
          </a:xfrm>
          <a:prstGeom prst="rect">
            <a:avLst/>
          </a:prstGeom>
        </p:spPr>
        <p:txBody>
          <a:bodyPr anchor="t" rtlCol="false" tIns="0" lIns="0" bIns="0" rIns="0">
            <a:spAutoFit/>
          </a:bodyPr>
          <a:lstStyle/>
          <a:p>
            <a:pPr algn="ctr">
              <a:lnSpc>
                <a:spcPts val="2800"/>
              </a:lnSpc>
            </a:pPr>
            <a:r>
              <a:rPr lang="en-US" sz="2000">
                <a:solidFill>
                  <a:srgbClr val="737373"/>
                </a:solidFill>
                <a:latin typeface="Canva Sans"/>
              </a:rPr>
              <a:t>*Image and data taken from OWASP </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1124" y="4456348"/>
            <a:ext cx="2863312" cy="2369391"/>
          </a:xfrm>
          <a:custGeom>
            <a:avLst/>
            <a:gdLst/>
            <a:ahLst/>
            <a:cxnLst/>
            <a:rect r="r" b="b" t="t" l="l"/>
            <a:pathLst>
              <a:path h="2369391" w="2863312">
                <a:moveTo>
                  <a:pt x="0" y="0"/>
                </a:moveTo>
                <a:lnTo>
                  <a:pt x="2863312" y="0"/>
                </a:lnTo>
                <a:lnTo>
                  <a:pt x="2863312" y="2369391"/>
                </a:lnTo>
                <a:lnTo>
                  <a:pt x="0" y="2369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134752" y="4475398"/>
            <a:ext cx="3650691" cy="0"/>
          </a:xfrm>
          <a:prstGeom prst="line">
            <a:avLst/>
          </a:prstGeom>
          <a:ln cap="flat" w="38100">
            <a:solidFill>
              <a:srgbClr val="000000"/>
            </a:solidFill>
            <a:prstDash val="solid"/>
            <a:headEnd type="none" len="sm" w="sm"/>
            <a:tailEnd type="arrow" len="sm" w="med"/>
          </a:ln>
        </p:spPr>
      </p:sp>
      <p:sp>
        <p:nvSpPr>
          <p:cNvPr name="AutoShape 4" id="4"/>
          <p:cNvSpPr/>
          <p:nvPr/>
        </p:nvSpPr>
        <p:spPr>
          <a:xfrm>
            <a:off x="10835569" y="4513498"/>
            <a:ext cx="3650691" cy="0"/>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15219686" y="4350762"/>
            <a:ext cx="2371425" cy="2542463"/>
          </a:xfrm>
          <a:custGeom>
            <a:avLst/>
            <a:gdLst/>
            <a:ahLst/>
            <a:cxnLst/>
            <a:rect r="r" b="b" t="t" l="l"/>
            <a:pathLst>
              <a:path h="2542463" w="2371425">
                <a:moveTo>
                  <a:pt x="0" y="0"/>
                </a:moveTo>
                <a:lnTo>
                  <a:pt x="2371424" y="0"/>
                </a:lnTo>
                <a:lnTo>
                  <a:pt x="2371424" y="2542463"/>
                </a:lnTo>
                <a:lnTo>
                  <a:pt x="0" y="2542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73739" y="7121410"/>
            <a:ext cx="1570543"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Attacker</a:t>
            </a:r>
          </a:p>
        </p:txBody>
      </p:sp>
      <p:sp>
        <p:nvSpPr>
          <p:cNvPr name="TextBox 7" id="7"/>
          <p:cNvSpPr txBox="true"/>
          <p:nvPr/>
        </p:nvSpPr>
        <p:spPr>
          <a:xfrm rot="0">
            <a:off x="3144277" y="3589573"/>
            <a:ext cx="3326931"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www.students.com?</a:t>
            </a:r>
          </a:p>
          <a:p>
            <a:pPr algn="ctr">
              <a:lnSpc>
                <a:spcPts val="2999"/>
              </a:lnSpc>
              <a:spcBef>
                <a:spcPct val="0"/>
              </a:spcBef>
            </a:pPr>
            <a:r>
              <a:rPr lang="en-US" sz="2499">
                <a:solidFill>
                  <a:srgbClr val="1A1A1A"/>
                </a:solidFill>
                <a:latin typeface="Raleway Bold"/>
              </a:rPr>
              <a:t>studentID=117or 1=1;--</a:t>
            </a:r>
          </a:p>
        </p:txBody>
      </p:sp>
      <p:sp>
        <p:nvSpPr>
          <p:cNvPr name="TextBox 8" id="8"/>
          <p:cNvSpPr txBox="true"/>
          <p:nvPr/>
        </p:nvSpPr>
        <p:spPr>
          <a:xfrm rot="0">
            <a:off x="7272549" y="7139934"/>
            <a:ext cx="2850681"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Web API Server</a:t>
            </a:r>
          </a:p>
        </p:txBody>
      </p:sp>
      <p:sp>
        <p:nvSpPr>
          <p:cNvPr name="TextBox 9" id="9"/>
          <p:cNvSpPr txBox="true"/>
          <p:nvPr/>
        </p:nvSpPr>
        <p:spPr>
          <a:xfrm rot="0">
            <a:off x="10430437" y="3589573"/>
            <a:ext cx="4761888"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SELECT * FROM students </a:t>
            </a:r>
          </a:p>
          <a:p>
            <a:pPr algn="ctr">
              <a:lnSpc>
                <a:spcPts val="2999"/>
              </a:lnSpc>
              <a:spcBef>
                <a:spcPct val="0"/>
              </a:spcBef>
            </a:pPr>
            <a:r>
              <a:rPr lang="en-US" sz="2499">
                <a:solidFill>
                  <a:srgbClr val="1A1A1A"/>
                </a:solidFill>
                <a:latin typeface="Raleway Bold"/>
              </a:rPr>
              <a:t>WHERE studentId =117 or 1=1;</a:t>
            </a:r>
          </a:p>
        </p:txBody>
      </p:sp>
      <p:sp>
        <p:nvSpPr>
          <p:cNvPr name="TextBox 10" id="10"/>
          <p:cNvSpPr txBox="true"/>
          <p:nvPr/>
        </p:nvSpPr>
        <p:spPr>
          <a:xfrm rot="0">
            <a:off x="15235724" y="7026160"/>
            <a:ext cx="2349644"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SQL Databse</a:t>
            </a:r>
          </a:p>
        </p:txBody>
      </p:sp>
      <p:sp>
        <p:nvSpPr>
          <p:cNvPr name="TextBox 11" id="11"/>
          <p:cNvSpPr txBox="true"/>
          <p:nvPr/>
        </p:nvSpPr>
        <p:spPr>
          <a:xfrm rot="0">
            <a:off x="11552596" y="6997585"/>
            <a:ext cx="2310354"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Return data for</a:t>
            </a:r>
          </a:p>
          <a:p>
            <a:pPr algn="ctr">
              <a:lnSpc>
                <a:spcPts val="2999"/>
              </a:lnSpc>
              <a:spcBef>
                <a:spcPct val="0"/>
              </a:spcBef>
            </a:pPr>
            <a:r>
              <a:rPr lang="en-US" sz="2499">
                <a:solidFill>
                  <a:srgbClr val="FF3131"/>
                </a:solidFill>
                <a:latin typeface="Raleway Bold"/>
              </a:rPr>
              <a:t>all students</a:t>
            </a:r>
          </a:p>
        </p:txBody>
      </p:sp>
      <p:sp>
        <p:nvSpPr>
          <p:cNvPr name="AutoShape 12" id="12"/>
          <p:cNvSpPr/>
          <p:nvPr/>
        </p:nvSpPr>
        <p:spPr>
          <a:xfrm flipH="true">
            <a:off x="10835569" y="6678377"/>
            <a:ext cx="3650691" cy="0"/>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3355361" y="6942351"/>
            <a:ext cx="3430082"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Data of </a:t>
            </a:r>
            <a:r>
              <a:rPr lang="en-US" sz="2499">
                <a:solidFill>
                  <a:srgbClr val="FF3131"/>
                </a:solidFill>
                <a:latin typeface="Raleway Bold"/>
              </a:rPr>
              <a:t>all students </a:t>
            </a:r>
          </a:p>
          <a:p>
            <a:pPr algn="ctr">
              <a:lnSpc>
                <a:spcPts val="2999"/>
              </a:lnSpc>
              <a:spcBef>
                <a:spcPct val="0"/>
              </a:spcBef>
            </a:pPr>
            <a:r>
              <a:rPr lang="en-US" sz="2499">
                <a:solidFill>
                  <a:srgbClr val="1A1A1A"/>
                </a:solidFill>
                <a:latin typeface="Raleway Bold"/>
              </a:rPr>
              <a:t>is returned to Attacker</a:t>
            </a:r>
          </a:p>
        </p:txBody>
      </p:sp>
      <p:sp>
        <p:nvSpPr>
          <p:cNvPr name="AutoShape 14" id="14"/>
          <p:cNvSpPr/>
          <p:nvPr/>
        </p:nvSpPr>
        <p:spPr>
          <a:xfrm flipH="true">
            <a:off x="3198198" y="6623142"/>
            <a:ext cx="3650691" cy="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0" y="0"/>
            <a:ext cx="18288000" cy="975600"/>
            <a:chOff x="0" y="0"/>
            <a:chExt cx="24384000" cy="1300800"/>
          </a:xfrm>
        </p:grpSpPr>
        <p:sp>
          <p:nvSpPr>
            <p:cNvPr name="Freeform 16" id="16"/>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17" id="17"/>
          <p:cNvSpPr/>
          <p:nvPr/>
        </p:nvSpPr>
        <p:spPr>
          <a:xfrm flipH="false" flipV="false" rot="0">
            <a:off x="15192325"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6"/>
            <a:stretch>
              <a:fillRect l="0" t="0" r="0" b="0"/>
            </a:stretch>
          </a:blipFill>
        </p:spPr>
      </p:sp>
      <p:sp>
        <p:nvSpPr>
          <p:cNvPr name="Freeform 18" id="18"/>
          <p:cNvSpPr/>
          <p:nvPr/>
        </p:nvSpPr>
        <p:spPr>
          <a:xfrm flipH="false" flipV="false" rot="0">
            <a:off x="1297399"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678569" y="4116019"/>
            <a:ext cx="1979933" cy="2662094"/>
          </a:xfrm>
          <a:custGeom>
            <a:avLst/>
            <a:gdLst/>
            <a:ahLst/>
            <a:cxnLst/>
            <a:rect r="r" b="b" t="t" l="l"/>
            <a:pathLst>
              <a:path h="2662094" w="1979933">
                <a:moveTo>
                  <a:pt x="0" y="0"/>
                </a:moveTo>
                <a:lnTo>
                  <a:pt x="1979933" y="0"/>
                </a:lnTo>
                <a:lnTo>
                  <a:pt x="1979933" y="2662095"/>
                </a:lnTo>
                <a:lnTo>
                  <a:pt x="0" y="26620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297399" y="2056048"/>
            <a:ext cx="471351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SQL Injection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192325"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2"/>
            <a:stretch>
              <a:fillRect l="0" t="0" r="0" b="0"/>
            </a:stretch>
          </a:blipFill>
        </p:spPr>
      </p:sp>
      <p:sp>
        <p:nvSpPr>
          <p:cNvPr name="Freeform 5" id="5"/>
          <p:cNvSpPr/>
          <p:nvPr/>
        </p:nvSpPr>
        <p:spPr>
          <a:xfrm flipH="false" flipV="false" rot="0">
            <a:off x="2602604" y="2472552"/>
            <a:ext cx="13082791" cy="5629118"/>
          </a:xfrm>
          <a:custGeom>
            <a:avLst/>
            <a:gdLst/>
            <a:ahLst/>
            <a:cxnLst/>
            <a:rect r="r" b="b" t="t" l="l"/>
            <a:pathLst>
              <a:path h="5629118" w="13082791">
                <a:moveTo>
                  <a:pt x="0" y="0"/>
                </a:moveTo>
                <a:lnTo>
                  <a:pt x="13082792" y="0"/>
                </a:lnTo>
                <a:lnTo>
                  <a:pt x="13082792" y="5629118"/>
                </a:lnTo>
                <a:lnTo>
                  <a:pt x="0" y="5629118"/>
                </a:lnTo>
                <a:lnTo>
                  <a:pt x="0" y="0"/>
                </a:lnTo>
                <a:close/>
              </a:path>
            </a:pathLst>
          </a:custGeom>
          <a:blipFill>
            <a:blip r:embed="rId3"/>
            <a:stretch>
              <a:fillRect l="0" t="0" r="0" b="0"/>
            </a:stretch>
          </a:blipFill>
        </p:spPr>
      </p:sp>
      <p:sp>
        <p:nvSpPr>
          <p:cNvPr name="TextBox 6" id="6"/>
          <p:cNvSpPr txBox="true"/>
          <p:nvPr/>
        </p:nvSpPr>
        <p:spPr>
          <a:xfrm rot="0">
            <a:off x="5820925" y="8499631"/>
            <a:ext cx="6646149" cy="602561"/>
          </a:xfrm>
          <a:prstGeom prst="rect">
            <a:avLst/>
          </a:prstGeom>
        </p:spPr>
        <p:txBody>
          <a:bodyPr anchor="t" rtlCol="false" tIns="0" lIns="0" bIns="0" rIns="0">
            <a:spAutoFit/>
          </a:bodyPr>
          <a:lstStyle/>
          <a:p>
            <a:pPr algn="ctr">
              <a:lnSpc>
                <a:spcPts val="4926"/>
              </a:lnSpc>
            </a:pPr>
            <a:r>
              <a:rPr lang="en-US" sz="3519">
                <a:solidFill>
                  <a:srgbClr val="1A1A1A"/>
                </a:solidFill>
                <a:latin typeface="Canva Sans Bold"/>
              </a:rPr>
              <a:t>Types of SQL Injection Attacks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graphicFrame>
        <p:nvGraphicFramePr>
          <p:cNvPr name="Table 4" id="4"/>
          <p:cNvGraphicFramePr>
            <a:graphicFrameLocks noGrp="true"/>
          </p:cNvGraphicFramePr>
          <p:nvPr/>
        </p:nvGraphicFramePr>
        <p:xfrm>
          <a:off x="493323" y="2328740"/>
          <a:ext cx="17263384" cy="7398019"/>
        </p:xfrm>
        <a:graphic>
          <a:graphicData uri="http://schemas.openxmlformats.org/drawingml/2006/table">
            <a:tbl>
              <a:tblPr/>
              <a:tblGrid>
                <a:gridCol w="3671994"/>
                <a:gridCol w="6876464"/>
                <a:gridCol w="6714926"/>
              </a:tblGrid>
              <a:tr h="1093664">
                <a:tc>
                  <a:txBody>
                    <a:bodyPr anchor="t" rtlCol="false"/>
                    <a:lstStyle/>
                    <a:p>
                      <a:pPr algn="ctr">
                        <a:lnSpc>
                          <a:spcPts val="3219"/>
                        </a:lnSpc>
                        <a:defRPr/>
                      </a:pPr>
                      <a:r>
                        <a:rPr lang="en-US" sz="2299">
                          <a:solidFill>
                            <a:srgbClr val="000000"/>
                          </a:solidFill>
                          <a:latin typeface="Raleway Bold"/>
                        </a:rPr>
                        <a:t>Author/Title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Advantages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Limitations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3416351">
                <a:tc>
                  <a:txBody>
                    <a:bodyPr anchor="t" rtlCol="false"/>
                    <a:lstStyle/>
                    <a:p>
                      <a:pPr algn="ctr">
                        <a:lnSpc>
                          <a:spcPts val="2939"/>
                        </a:lnSpc>
                        <a:defRPr/>
                      </a:pPr>
                      <a:r>
                        <a:rPr lang="en-US" sz="2099">
                          <a:solidFill>
                            <a:srgbClr val="000000"/>
                          </a:solidFill>
                          <a:latin typeface="Raleway"/>
                        </a:rPr>
                        <a:t>Artificial Intelligence Techniques for SQL Injection Attack Detection</a:t>
                      </a:r>
                      <a:endParaRPr lang="en-US" sz="1100"/>
                    </a:p>
                    <a:p>
                      <a:pPr algn="ctr">
                        <a:lnSpc>
                          <a:spcPts val="2939"/>
                        </a:lnSpc>
                      </a:pPr>
                      <a:r>
                        <a:rPr lang="en-US" sz="2099">
                          <a:solidFill>
                            <a:srgbClr val="000000"/>
                          </a:solidFill>
                          <a:latin typeface="Raleway"/>
                        </a:rPr>
                        <a:t>(Irungu et al. (2023))</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High accuracy: </a:t>
                      </a:r>
                      <a:r>
                        <a:rPr lang="en-US" sz="1899">
                          <a:solidFill>
                            <a:srgbClr val="000000"/>
                          </a:solidFill>
                          <a:latin typeface="Raleway"/>
                        </a:rPr>
                        <a:t>The model achieves a high accuracy of 98.3605% for SVM, 96.296% for KNN, and 97.530% for Random Forest. </a:t>
                      </a:r>
                      <a:endParaRPr lang="en-US" sz="1100"/>
                    </a:p>
                    <a:p>
                      <a:pPr marL="410209" indent="-205105" lvl="1">
                        <a:lnSpc>
                          <a:spcPts val="2659"/>
                        </a:lnSpc>
                        <a:buFont typeface="Arial"/>
                        <a:buChar char="•"/>
                      </a:pPr>
                      <a:r>
                        <a:rPr lang="en-US" sz="1899">
                          <a:solidFill>
                            <a:srgbClr val="000000"/>
                          </a:solidFill>
                          <a:latin typeface="Raleway Bold"/>
                        </a:rPr>
                        <a:t>Scalability:</a:t>
                      </a:r>
                      <a:r>
                        <a:rPr lang="en-US" sz="1899">
                          <a:solidFill>
                            <a:srgbClr val="000000"/>
                          </a:solidFill>
                          <a:latin typeface="Raleway"/>
                        </a:rPr>
                        <a:t> The model is scalable, meaning that it can be used to detect SQLIA in large datasets. This is important because the number of SQL queries that are generated on a daily basis is constantly increasing.</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Can be bypassed by sophisticated attackers:</a:t>
                      </a:r>
                      <a:r>
                        <a:rPr lang="en-US" sz="1899">
                          <a:solidFill>
                            <a:srgbClr val="000000"/>
                          </a:solidFill>
                          <a:latin typeface="Raleway"/>
                        </a:rPr>
                        <a:t> The model is not perfect and can be bypassed by sophisticated attackers. However, it is still a valuable tool for detecting SQLIA.</a:t>
                      </a:r>
                      <a:endParaRPr lang="en-US" sz="1100"/>
                    </a:p>
                    <a:p>
                      <a:pPr marL="410209" indent="-205105" lvl="1">
                        <a:lnSpc>
                          <a:spcPts val="2659"/>
                        </a:lnSpc>
                        <a:buFont typeface="Arial"/>
                        <a:buChar char="•"/>
                      </a:pPr>
                      <a:r>
                        <a:rPr lang="en-US" sz="1899">
                          <a:solidFill>
                            <a:srgbClr val="000000"/>
                          </a:solidFill>
                          <a:latin typeface="Raleway Bold"/>
                        </a:rPr>
                        <a:t>Not applicable to all types of SQLIA</a:t>
                      </a:r>
                      <a:r>
                        <a:rPr lang="en-US" sz="1899">
                          <a:solidFill>
                            <a:srgbClr val="000000"/>
                          </a:solidFill>
                          <a:latin typeface="Raleway"/>
                        </a:rPr>
                        <a:t>: The model is not applicable to all types of SQLIA. For example, it is not able to detect blind SQLIA attacks.</a:t>
                      </a:r>
                    </a:p>
                    <a:p>
                      <a:pPr algn="ctr">
                        <a:lnSpc>
                          <a:spcPts val="2659"/>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888004">
                <a:tc>
                  <a:txBody>
                    <a:bodyPr anchor="t" rtlCol="false"/>
                    <a:lstStyle/>
                    <a:p>
                      <a:pPr algn="ctr">
                        <a:lnSpc>
                          <a:spcPts val="2939"/>
                        </a:lnSpc>
                        <a:defRPr/>
                      </a:pPr>
                      <a:r>
                        <a:rPr lang="en-US" sz="2099">
                          <a:solidFill>
                            <a:srgbClr val="000000"/>
                          </a:solidFill>
                          <a:latin typeface="Raleway"/>
                        </a:rPr>
                        <a:t>A Survey on SQL Injection Attacks, Detection and Prevention</a:t>
                      </a:r>
                      <a:endParaRPr lang="en-US" sz="1100"/>
                    </a:p>
                    <a:p>
                      <a:pPr algn="ctr">
                        <a:lnSpc>
                          <a:spcPts val="2939"/>
                        </a:lnSpc>
                      </a:pPr>
                      <a:r>
                        <a:rPr lang="en-US" sz="2099">
                          <a:solidFill>
                            <a:srgbClr val="000000"/>
                          </a:solidFill>
                          <a:latin typeface="Raleway"/>
                        </a:rPr>
                        <a:t>(Hu et al. (2020))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Comprehensive Review</a:t>
                      </a:r>
                      <a:r>
                        <a:rPr lang="en-US" sz="1899">
                          <a:solidFill>
                            <a:srgbClr val="000000"/>
                          </a:solidFill>
                          <a:latin typeface="Raleway"/>
                        </a:rPr>
                        <a:t>: The paper promises a detailed review of various types of SQL injection attacks and detection techniques based on machine learning. This comprehensive approach provides readers with a thorough understanding of the subject matter.</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Raleway Bold"/>
                        </a:rPr>
                        <a:t>Lack of Emulation Analysis</a:t>
                      </a:r>
                      <a:r>
                        <a:rPr lang="en-US" sz="1899">
                          <a:solidFill>
                            <a:srgbClr val="000000"/>
                          </a:solidFill>
                          <a:latin typeface="Raleway"/>
                        </a:rPr>
                        <a:t>: The paper mentions that the methods were not analyzed by emulating them. This means that the evaluation did not involve practical testing or simulation of real-world scenarios. Without emulation or practical testing, it's challenging to assess how these methods would perform in actual applications.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5" id="5"/>
          <p:cNvSpPr/>
          <p:nvPr/>
        </p:nvSpPr>
        <p:spPr>
          <a:xfrm flipH="false" flipV="false" rot="0">
            <a:off x="712398" y="131683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3323" y="1389435"/>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 Literature Review</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graphicFrame>
        <p:nvGraphicFramePr>
          <p:cNvPr name="Table 4" id="4"/>
          <p:cNvGraphicFramePr>
            <a:graphicFrameLocks noGrp="true"/>
          </p:cNvGraphicFramePr>
          <p:nvPr/>
        </p:nvGraphicFramePr>
        <p:xfrm>
          <a:off x="400211" y="2808170"/>
          <a:ext cx="17356496" cy="6516227"/>
        </p:xfrm>
        <a:graphic>
          <a:graphicData uri="http://schemas.openxmlformats.org/drawingml/2006/table">
            <a:tbl>
              <a:tblPr/>
              <a:tblGrid>
                <a:gridCol w="3089821"/>
                <a:gridCol w="7158627"/>
                <a:gridCol w="7108047"/>
              </a:tblGrid>
              <a:tr h="1016722">
                <a:tc>
                  <a:txBody>
                    <a:bodyPr anchor="t" rtlCol="false"/>
                    <a:lstStyle/>
                    <a:p>
                      <a:pPr algn="ctr">
                        <a:lnSpc>
                          <a:spcPts val="3219"/>
                        </a:lnSpc>
                        <a:defRPr/>
                      </a:pPr>
                      <a:r>
                        <a:rPr lang="en-US" sz="2299">
                          <a:solidFill>
                            <a:srgbClr val="000000"/>
                          </a:solidFill>
                          <a:latin typeface="Raleway Bold"/>
                        </a:rPr>
                        <a:t>Author/Title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Advantages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Limitations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347350">
                <a:tc>
                  <a:txBody>
                    <a:bodyPr anchor="t" rtlCol="false"/>
                    <a:lstStyle/>
                    <a:p>
                      <a:pPr algn="ctr">
                        <a:lnSpc>
                          <a:spcPts val="2940"/>
                        </a:lnSpc>
                        <a:defRPr/>
                      </a:pPr>
                      <a:r>
                        <a:rPr lang="en-US" sz="2100">
                          <a:solidFill>
                            <a:srgbClr val="000000"/>
                          </a:solidFill>
                          <a:latin typeface="Raleway"/>
                        </a:rPr>
                        <a:t>A Survey on SQL Injection Attack: Detection and Challenges </a:t>
                      </a:r>
                      <a:endParaRPr lang="en-US" sz="1100"/>
                    </a:p>
                    <a:p>
                      <a:pPr algn="ctr">
                        <a:lnSpc>
                          <a:spcPts val="2940"/>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Diverse Detection Methods</a:t>
                      </a:r>
                      <a:r>
                        <a:rPr lang="en-US" sz="1899">
                          <a:solidFill>
                            <a:srgbClr val="000000"/>
                          </a:solidFill>
                          <a:latin typeface="Raleway"/>
                        </a:rPr>
                        <a:t>: The research explores various methods for detecting SQL Injection attacks, including static analysis, dynamic analysis, hybrid approaches, and the use Machine Learning (ML). This diversity allows for a comprehensive evaluation of detection techniques.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Detection of Blind SQL Attacks:</a:t>
                      </a:r>
                      <a:r>
                        <a:rPr lang="en-US" sz="1899">
                          <a:solidFill>
                            <a:srgbClr val="000000"/>
                          </a:solidFill>
                          <a:latin typeface="Raleway"/>
                        </a:rPr>
                        <a:t> Blind SQL Attack cannot be detected using Static and Dynamic Analysis.</a:t>
                      </a:r>
                      <a:endParaRPr lang="en-US" sz="1100"/>
                    </a:p>
                    <a:p>
                      <a:pPr algn="ctr">
                        <a:lnSpc>
                          <a:spcPts val="2659"/>
                        </a:lnSpc>
                      </a:pPr>
                      <a:r>
                        <a:rPr lang="en-US" sz="1899">
                          <a:solidFill>
                            <a:srgbClr val="000000"/>
                          </a:solidFill>
                          <a:latin typeface="Raleway Bold"/>
                        </a:rPr>
                        <a:t>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3152155">
                <a:tc>
                  <a:txBody>
                    <a:bodyPr anchor="t" rtlCol="false"/>
                    <a:lstStyle/>
                    <a:p>
                      <a:pPr algn="ctr">
                        <a:lnSpc>
                          <a:spcPts val="2940"/>
                        </a:lnSpc>
                        <a:defRPr/>
                      </a:pPr>
                      <a:r>
                        <a:rPr lang="en-US" sz="2100">
                          <a:solidFill>
                            <a:srgbClr val="000000"/>
                          </a:solidFill>
                          <a:latin typeface="Raleway"/>
                        </a:rPr>
                        <a:t>SQL Injection Detection Using Machine Learning Techniques and Multiple Data Sources</a:t>
                      </a:r>
                      <a:endParaRPr lang="en-US" sz="1100"/>
                    </a:p>
                    <a:p>
                      <a:pPr algn="ctr">
                        <a:lnSpc>
                          <a:spcPts val="2940"/>
                        </a:lnSpc>
                      </a:pPr>
                      <a:r>
                        <a:rPr lang="en-US" sz="2100">
                          <a:solidFill>
                            <a:srgbClr val="000000"/>
                          </a:solidFill>
                          <a:latin typeface="Raleway"/>
                        </a:rPr>
                        <a:t>(Ross et al. (2018))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Multi-Source Data Analysis:</a:t>
                      </a:r>
                      <a:r>
                        <a:rPr lang="en-US" sz="1899">
                          <a:solidFill>
                            <a:srgbClr val="000000"/>
                          </a:solidFill>
                          <a:latin typeface="Raleway"/>
                        </a:rPr>
                        <a:t> By collecting data from multiple sources the system enhances accuracy in detecting SQL injection attacks. This approach allows for a more comprehensive analysis.</a:t>
                      </a:r>
                      <a:endParaRPr lang="en-US" sz="1100"/>
                    </a:p>
                    <a:p>
                      <a:pPr marL="410209" indent="-205105" lvl="1">
                        <a:lnSpc>
                          <a:spcPts val="2659"/>
                        </a:lnSpc>
                        <a:buFont typeface="Arial"/>
                        <a:buChar char="•"/>
                      </a:pPr>
                      <a:r>
                        <a:rPr lang="en-US" sz="1899">
                          <a:solidFill>
                            <a:srgbClr val="000000"/>
                          </a:solidFill>
                          <a:latin typeface="Raleway Bold"/>
                        </a:rPr>
                        <a:t>Alternative Algorithms: </a:t>
                      </a:r>
                      <a:r>
                        <a:rPr lang="en-US" sz="1899">
                          <a:solidFill>
                            <a:srgbClr val="000000"/>
                          </a:solidFill>
                          <a:latin typeface="Raleway"/>
                        </a:rPr>
                        <a:t>The project explores alternative detection algorithms such as rule-based and decision tree algorithms, These algorithms are also faster in terms of model building and execution time.</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659"/>
                        </a:lnSpc>
                        <a:defRPr/>
                      </a:pPr>
                      <a:endParaRPr lang="en-US" sz="1100"/>
                    </a:p>
                    <a:p>
                      <a:pPr marL="410209" indent="-205105" lvl="1">
                        <a:lnSpc>
                          <a:spcPts val="2659"/>
                        </a:lnSpc>
                        <a:buFont typeface="Arial"/>
                        <a:buChar char="•"/>
                      </a:pPr>
                      <a:r>
                        <a:rPr lang="en-US" sz="1899">
                          <a:solidFill>
                            <a:srgbClr val="000000"/>
                          </a:solidFill>
                          <a:latin typeface="Raleway Bold"/>
                        </a:rPr>
                        <a:t>Data Collection Complexity:</a:t>
                      </a:r>
                      <a:r>
                        <a:rPr lang="en-US" sz="1899">
                          <a:solidFill>
                            <a:srgbClr val="000000"/>
                          </a:solidFill>
                          <a:latin typeface="Raleway"/>
                        </a:rPr>
                        <a:t> Collecting data from multiple sources can be complex and may require additional resources and configurations..</a:t>
                      </a:r>
                    </a:p>
                    <a:p>
                      <a:pPr algn="ctr">
                        <a:lnSpc>
                          <a:spcPts val="2659"/>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2"/>
            <a:stretch>
              <a:fillRect l="0" t="0" r="0" b="0"/>
            </a:stretch>
          </a:blipFill>
        </p:spPr>
      </p:sp>
      <p:sp>
        <p:nvSpPr>
          <p:cNvPr name="Freeform 6" id="6"/>
          <p:cNvSpPr/>
          <p:nvPr/>
        </p:nvSpPr>
        <p:spPr>
          <a:xfrm flipH="false" flipV="false" rot="0">
            <a:off x="438311" y="131683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95436" y="1389435"/>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 Literature Review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Freeform 6" id="6"/>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7" id="7"/>
          <p:cNvSpPr txBox="true"/>
          <p:nvPr/>
        </p:nvSpPr>
        <p:spPr>
          <a:xfrm rot="0">
            <a:off x="1097573" y="3406403"/>
            <a:ext cx="16230600" cy="1792605"/>
          </a:xfrm>
          <a:prstGeom prst="rect">
            <a:avLst/>
          </a:prstGeom>
        </p:spPr>
        <p:txBody>
          <a:bodyPr anchor="t" rtlCol="false" tIns="0" lIns="0" bIns="0" rIns="0">
            <a:spAutoFit/>
          </a:bodyPr>
          <a:lstStyle/>
          <a:p>
            <a:pPr algn="just" marL="647700" indent="-323850" lvl="1">
              <a:lnSpc>
                <a:spcPts val="4860"/>
              </a:lnSpc>
              <a:buFont typeface="Arial"/>
              <a:buChar char="•"/>
            </a:pPr>
            <a:r>
              <a:rPr lang="en-US" sz="3000">
                <a:solidFill>
                  <a:srgbClr val="1A1A1A"/>
                </a:solidFill>
                <a:latin typeface="Raleway Bold"/>
              </a:rPr>
              <a:t>The increasing threat of SQL injection attacks has motivated researchers to develop more effective detection methods. Traditional methods of detection are often ineffective against new attacks. </a:t>
            </a:r>
          </a:p>
        </p:txBody>
      </p:sp>
      <p:sp>
        <p:nvSpPr>
          <p:cNvPr name="TextBox 8" id="8"/>
          <p:cNvSpPr txBox="true"/>
          <p:nvPr/>
        </p:nvSpPr>
        <p:spPr>
          <a:xfrm rot="0">
            <a:off x="1097573" y="5694308"/>
            <a:ext cx="16092854" cy="2615565"/>
          </a:xfrm>
          <a:prstGeom prst="rect">
            <a:avLst/>
          </a:prstGeom>
        </p:spPr>
        <p:txBody>
          <a:bodyPr anchor="t" rtlCol="false" tIns="0" lIns="0" bIns="0" rIns="0">
            <a:spAutoFit/>
          </a:bodyPr>
          <a:lstStyle/>
          <a:p>
            <a:pPr>
              <a:lnSpc>
                <a:spcPts val="5280"/>
              </a:lnSpc>
            </a:pPr>
          </a:p>
          <a:p>
            <a:pPr marL="647700" indent="-323850" lvl="1">
              <a:lnSpc>
                <a:spcPts val="5280"/>
              </a:lnSpc>
              <a:buFont typeface="Arial"/>
              <a:buChar char="•"/>
            </a:pPr>
            <a:r>
              <a:rPr lang="en-US" sz="3000">
                <a:solidFill>
                  <a:srgbClr val="1A1A1A"/>
                </a:solidFill>
                <a:latin typeface="Raleway Bold"/>
              </a:rPr>
              <a:t>One promising machine learning approach is to use Artificial Neural Networks (ANNs). They promise improved pattern recognition and enhanced scalability compared to traditional methods.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6" id="6"/>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7" id="7"/>
          <p:cNvSpPr txBox="true"/>
          <p:nvPr/>
        </p:nvSpPr>
        <p:spPr>
          <a:xfrm rot="0">
            <a:off x="1028700" y="6383030"/>
            <a:ext cx="16430211" cy="2137410"/>
          </a:xfrm>
          <a:prstGeom prst="rect">
            <a:avLst/>
          </a:prstGeom>
        </p:spPr>
        <p:txBody>
          <a:bodyPr anchor="t" rtlCol="false" tIns="0" lIns="0" bIns="0" rIns="0">
            <a:spAutoFit/>
          </a:bodyPr>
          <a:lstStyle/>
          <a:p>
            <a:pPr marL="647700" indent="-323850" lvl="1">
              <a:lnSpc>
                <a:spcPts val="5820"/>
              </a:lnSpc>
              <a:buFont typeface="Arial"/>
              <a:buChar char="•"/>
            </a:pPr>
            <a:r>
              <a:rPr lang="en-US" sz="3000">
                <a:solidFill>
                  <a:srgbClr val="1A1A1A"/>
                </a:solidFill>
                <a:latin typeface="Raleway Bold"/>
              </a:rPr>
              <a:t>The results of this study are encouraging, and they suggest that ML has the potential to fight against SQL injection attacks. However, more research is needed to make the model have more accuracy and lesser testing time.</a:t>
            </a:r>
          </a:p>
        </p:txBody>
      </p:sp>
      <p:sp>
        <p:nvSpPr>
          <p:cNvPr name="TextBox 8" id="8"/>
          <p:cNvSpPr txBox="true"/>
          <p:nvPr/>
        </p:nvSpPr>
        <p:spPr>
          <a:xfrm rot="0">
            <a:off x="1028700" y="3308804"/>
            <a:ext cx="16230600" cy="1905000"/>
          </a:xfrm>
          <a:prstGeom prst="rect">
            <a:avLst/>
          </a:prstGeom>
        </p:spPr>
        <p:txBody>
          <a:bodyPr anchor="t" rtlCol="false" tIns="0" lIns="0" bIns="0" rIns="0">
            <a:spAutoFit/>
          </a:bodyPr>
          <a:lstStyle/>
          <a:p>
            <a:pPr marL="647700" indent="-323850" lvl="1">
              <a:lnSpc>
                <a:spcPts val="5100"/>
              </a:lnSpc>
              <a:buFont typeface="Arial"/>
              <a:buChar char="•"/>
            </a:pPr>
            <a:r>
              <a:rPr lang="en-US" sz="3000">
                <a:solidFill>
                  <a:srgbClr val="1A1A1A"/>
                </a:solidFill>
                <a:latin typeface="Raleway Bold"/>
              </a:rPr>
              <a:t>In one study, researchers compared the performance ANNs and support vector machines (SVMs) for SQL injection detection. The results showed that ANNs had a higher accuracy, shorter testing time, and lower false positive rate than SVMs.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DAFuPS6VX3o</dc:identifier>
  <dcterms:modified xsi:type="dcterms:W3CDTF">2011-08-01T06:04:30Z</dcterms:modified>
  <cp:revision>1</cp:revision>
  <dc:title>SQLIADS SQL Injection</dc:title>
</cp:coreProperties>
</file>